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0.jpg" ContentType="image/jpg"/>
  <Override PartName="/ppt/media/image71.jpg" ContentType="image/jpg"/>
  <Override PartName="/ppt/notesSlides/notesSlide3.xml" ContentType="application/vnd.openxmlformats-officedocument.presentationml.notesSlide+xml"/>
  <Override PartName="/ppt/media/image95.jpg" ContentType="image/jpg"/>
  <Override PartName="/ppt/media/image96.jpg" ContentType="image/jpg"/>
  <Override PartName="/ppt/media/image100.jpg" ContentType="image/jp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1" r:id="rId2"/>
    <p:sldId id="2147375787" r:id="rId3"/>
    <p:sldId id="2147374969" r:id="rId4"/>
    <p:sldId id="2142534253" r:id="rId5"/>
    <p:sldId id="2142534241" r:id="rId6"/>
    <p:sldId id="2142534249" r:id="rId7"/>
    <p:sldId id="2142534254" r:id="rId8"/>
    <p:sldId id="2142534259" r:id="rId9"/>
    <p:sldId id="2142534262" r:id="rId10"/>
    <p:sldId id="2142534260" r:id="rId11"/>
    <p:sldId id="2142534261" r:id="rId12"/>
    <p:sldId id="2142534255" r:id="rId13"/>
    <p:sldId id="2142534258" r:id="rId14"/>
    <p:sldId id="2142534264" r:id="rId15"/>
    <p:sldId id="2142534265" r:id="rId16"/>
    <p:sldId id="2142534263" r:id="rId17"/>
    <p:sldId id="2142534256" r:id="rId18"/>
    <p:sldId id="2142534239" r:id="rId19"/>
    <p:sldId id="2142534243" r:id="rId20"/>
    <p:sldId id="2147375639" r:id="rId21"/>
    <p:sldId id="2147375762" r:id="rId22"/>
    <p:sldId id="2147375788" r:id="rId23"/>
    <p:sldId id="2142534267" r:id="rId24"/>
    <p:sldId id="2147374989" r:id="rId25"/>
    <p:sldId id="2147375786" r:id="rId26"/>
    <p:sldId id="31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56"/>
    <a:srgbClr val="4C9CB2"/>
    <a:srgbClr val="B4D5DE"/>
    <a:srgbClr val="8EC0CE"/>
    <a:srgbClr val="082661"/>
    <a:srgbClr val="31D6FD"/>
    <a:srgbClr val="FFAB40"/>
    <a:srgbClr val="BAE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 autoAdjust="0"/>
    <p:restoredTop sz="96072" autoAdjust="0"/>
  </p:normalViewPr>
  <p:slideViewPr>
    <p:cSldViewPr snapToGrid="0">
      <p:cViewPr varScale="1">
        <p:scale>
          <a:sx n="126" d="100"/>
          <a:sy n="126" d="100"/>
        </p:scale>
        <p:origin x="6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346354934336237E-2"/>
          <c:y val="3.2310667374876645E-2"/>
          <c:w val="0.97796100433171751"/>
          <c:h val="0.848749987689728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Dose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Health Care Workers</c:v>
                </c:pt>
                <c:pt idx="1">
                  <c:v>Front Line Workers</c:v>
                </c:pt>
                <c:pt idx="2">
                  <c:v>45+ age-group</c:v>
                </c:pt>
                <c:pt idx="3">
                  <c:v>18-44 year age group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0.874</c:v>
                </c:pt>
                <c:pt idx="1">
                  <c:v>0.90900000000000003</c:v>
                </c:pt>
                <c:pt idx="2">
                  <c:v>0.45400000000000001</c:v>
                </c:pt>
                <c:pt idx="3">
                  <c:v>0.1575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9A-451D-AD53-982BEFBEF2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Dose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Health Care Workers</c:v>
                </c:pt>
                <c:pt idx="1">
                  <c:v>Front Line Workers</c:v>
                </c:pt>
                <c:pt idx="2">
                  <c:v>45+ age-group</c:v>
                </c:pt>
                <c:pt idx="3">
                  <c:v>18-44 year age group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0.79600000000000004</c:v>
                </c:pt>
                <c:pt idx="1">
                  <c:v>0.90300000000000002</c:v>
                </c:pt>
                <c:pt idx="2">
                  <c:v>0.59399999999999997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9A-451D-AD53-982BEFBEF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5599352"/>
        <c:axId val="555598040"/>
      </c:barChart>
      <c:catAx>
        <c:axId val="55559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5598040"/>
        <c:crosses val="autoZero"/>
        <c:auto val="1"/>
        <c:lblAlgn val="ctr"/>
        <c:lblOffset val="100"/>
        <c:noMultiLvlLbl val="0"/>
      </c:catAx>
      <c:valAx>
        <c:axId val="5555980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555599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054136842899957"/>
          <c:y val="3.5631456961647608E-2"/>
          <c:w val="0.33214975686505321"/>
          <c:h val="8.864221627276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254B56"/>
              </a:solidFill>
              <a:round/>
            </a:ln>
            <a:effectLst/>
          </c:spPr>
          <c:marker>
            <c:symbol val="none"/>
          </c:marker>
          <c:cat>
            <c:strRef>
              <c:f>Sheet1!$A$2:$A$16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50</c:v>
                </c:pt>
                <c:pt idx="1">
                  <c:v>100</c:v>
                </c:pt>
                <c:pt idx="2">
                  <c:v>75</c:v>
                </c:pt>
                <c:pt idx="3">
                  <c:v>200</c:v>
                </c:pt>
                <c:pt idx="4">
                  <c:v>180</c:v>
                </c:pt>
                <c:pt idx="5">
                  <c:v>500</c:v>
                </c:pt>
                <c:pt idx="6">
                  <c:v>800</c:v>
                </c:pt>
                <c:pt idx="7">
                  <c:v>3100</c:v>
                </c:pt>
                <c:pt idx="8">
                  <c:v>1200</c:v>
                </c:pt>
                <c:pt idx="9">
                  <c:v>1000</c:v>
                </c:pt>
                <c:pt idx="10">
                  <c:v>2000</c:v>
                </c:pt>
                <c:pt idx="11">
                  <c:v>2600</c:v>
                </c:pt>
                <c:pt idx="12">
                  <c:v>1800</c:v>
                </c:pt>
                <c:pt idx="13">
                  <c:v>1600</c:v>
                </c:pt>
                <c:pt idx="14">
                  <c:v>1400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26-4DE4-BCC8-5350FC7576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5715496"/>
        <c:axId val="-2115792024"/>
      </c:lineChart>
      <c:catAx>
        <c:axId val="-2115715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15792024"/>
        <c:crosses val="autoZero"/>
        <c:auto val="1"/>
        <c:lblAlgn val="ctr"/>
        <c:lblOffset val="100"/>
        <c:noMultiLvlLbl val="0"/>
      </c:catAx>
      <c:valAx>
        <c:axId val="-2115792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15715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A2A80-4868-4582-B270-6D541DF69B49}" type="datetimeFigureOut">
              <a:rPr lang="en-IN" smtClean="0"/>
              <a:t>08/07/21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7E89D-4BE9-4097-9E71-1470A9AB1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42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7E89D-4BE9-4097-9E71-1470A9AB11D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243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7E89D-4BE9-4097-9E71-1470A9AB11D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93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7E89D-4BE9-4097-9E71-1470A9AB11D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18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9455-10C3-422E-AE7A-0417252EA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A508A-9FA9-4CB6-BE41-B8BA445B4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F29D4-4A0F-452C-93A9-C273D62D6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DAFEA-C5FE-4E4E-9E85-D26BA30B2ECD}" type="datetime1">
              <a:rPr lang="en-IN" smtClean="0"/>
              <a:t>08/07/21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F3928-C033-43E2-A351-EF1D2BC6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D8E99-59AF-4A65-8FDE-1F190284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5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6E8D-3A7E-4C9E-8618-63263694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36F89-57C8-435D-AC47-D84F06E6F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ADB96-8D52-4B3B-87E8-92C1F0AC7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E7E-4E41-4AFD-BC54-948C727150A7}" type="datetime1">
              <a:rPr lang="en-IN" smtClean="0"/>
              <a:t>08/07/21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3B38B-ED35-4F34-9D9F-7DE73A600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77946-11D2-4E92-B9F5-40B70910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41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6105F-D319-44DE-9BD3-A70DA5795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C2E9F-E81D-4400-9B96-5C80BE90A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41AD9-6BF9-4142-A840-50C56A0A6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54C5-93C9-40F4-A5A6-CEBF326BDB07}" type="datetime1">
              <a:rPr lang="en-IN" smtClean="0"/>
              <a:t>08/07/21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B3A09-BC51-462C-AD4B-90CB8FB8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EDF7F-4B5F-413B-B241-3977A30F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01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79B03A-807F-409B-93FB-045CE9C9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85D955-020E-4A06-88CE-CBC01E93D204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08/07/21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6FDCD-2614-4B04-931B-BD11E58D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371F9-3326-4883-AB71-DEADD271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A4148-0428-4C59-A367-E0A00B477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8657C-B118-4841-A5BB-BAE93DC78EDE}"/>
              </a:ext>
            </a:extLst>
          </p:cNvPr>
          <p:cNvCxnSpPr>
            <a:cxnSpLocks/>
          </p:cNvCxnSpPr>
          <p:nvPr userDrawn="1"/>
        </p:nvCxnSpPr>
        <p:spPr>
          <a:xfrm>
            <a:off x="0" y="6777875"/>
            <a:ext cx="12192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FEF059-5986-47E0-A90F-9F89A1A5798F}"/>
              </a:ext>
            </a:extLst>
          </p:cNvPr>
          <p:cNvCxnSpPr>
            <a:cxnSpLocks/>
          </p:cNvCxnSpPr>
          <p:nvPr userDrawn="1"/>
        </p:nvCxnSpPr>
        <p:spPr>
          <a:xfrm>
            <a:off x="0" y="6845434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4B5B209-5883-4411-86CF-840E69CE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498"/>
          </a:xfrm>
        </p:spPr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9761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932A-AE1E-4AF5-9E0D-9648B498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22E7-472F-4523-B29A-C32290AAF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4E2F9-6482-43C1-8C13-6073D6A2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E350-229C-4B5B-ADC3-BB9D3DAEDBA1}" type="datetime1">
              <a:rPr lang="en-IN" smtClean="0"/>
              <a:t>08/07/21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2AA91-3034-4ADA-BC2A-761C8E02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75BB9-81B7-4AA6-8751-1CAE5AD2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341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4289-2AA2-4880-AE87-1FD35D74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D52CB-DF1F-49DD-BFCA-B31BE323F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2A901-D9B2-443D-A2D6-A06D11A4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3A8E-1EBA-4699-8E02-63B0F735AA43}" type="datetime1">
              <a:rPr lang="en-IN" smtClean="0"/>
              <a:t>08/07/21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D0D19-131A-4D34-BF79-EA8E2D18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24F2D-5DBD-472F-9C1A-D5447FC5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99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2AED-1CE8-461C-AFEE-163FEA57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FB1E0-CAA0-43D2-8ACF-BA2087A5F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DCA30-462F-4A2A-9836-720C46F5C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099E2-A9C3-4687-ACAF-34621BF9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BB8-A979-46DA-B129-3127AB099E18}" type="datetime1">
              <a:rPr lang="en-IN" smtClean="0"/>
              <a:t>08/07/21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FDFD8-A58B-415E-8C8B-805F7EAE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579FE-C2C7-4B50-8642-F8242804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31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3EF2-080A-4CD2-B40D-07D5959F8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84763-A503-49AA-A966-D589A589A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2C08A-73FE-40F7-A6C8-9B477F31C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DDDEB-F7F5-4886-BCCA-F8F91DF63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8A787-E500-4BD8-8418-5353AEB71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FB3ADB-2306-4B0E-849E-07F258CB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7AE6-E473-4E61-B825-B22EDE6EFEE9}" type="datetime1">
              <a:rPr lang="en-IN" smtClean="0"/>
              <a:t>08/07/21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AC9153-1D17-46F5-953C-0C828682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7883A-A4F2-43CD-A48C-7EE4B436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83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1BD8-9521-495B-97D2-65D52AE9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3A26E-9911-44F6-B76A-A2F59EA6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09BD0-189D-4C94-B124-324F60B0461E}" type="datetime1">
              <a:rPr lang="en-IN" smtClean="0"/>
              <a:t>08/07/21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2C36E-6CB2-41F5-8D71-608496C91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E4410-CAD8-4409-9A05-8AFD19C8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12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241F1-0879-465F-969E-DFB0C3FD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3527-447C-494F-B6FA-23726DF2BBCF}" type="datetime1">
              <a:rPr lang="en-IN" smtClean="0"/>
              <a:t>08/07/21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E1D00-FA1B-4645-A4D9-77B92013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D562C-90EA-459D-A739-07C1F66F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46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F86F-21F2-4500-97E8-47E0BDA0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FF993-8100-4674-81B2-D1F73BB38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315B6-9B97-4715-9992-44078E0DD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BB6B4-D219-41B8-921B-70156A39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2E779-1BA2-4FF1-9459-5724E25D67F7}" type="datetime1">
              <a:rPr lang="en-IN" smtClean="0"/>
              <a:t>08/07/21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B5C63-445B-49DC-A3E6-3D370990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54C6E-C5D3-4BB7-856E-C56F9312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22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3397-FBD6-4E3C-B994-440E790E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FE6CA2-6F40-4EAA-8AC3-05A44AB53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53F78-0250-43E5-ACF1-13D5B5A43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FC3E7-1882-4D48-BB50-AFA26524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DA85-7E1A-481A-9C02-AA9632B2A987}" type="datetime1">
              <a:rPr lang="en-IN" smtClean="0"/>
              <a:t>08/07/21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D342B-C7DA-4AAB-8AFE-A392E6F7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13B69-B998-4213-B2CC-AB639CE9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76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1450C-976C-4051-BFEC-2395E1119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27397-3204-4094-8065-ED37EE840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B785C-051E-4125-A160-6F185F1B7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4BE5B-9F26-4D4D-938F-80668BAA21A2}" type="datetime1">
              <a:rPr lang="en-IN" smtClean="0"/>
              <a:t>08/07/21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F9A5C-0041-4432-9294-D6BF22383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E7ECC-6480-4DAA-9370-3D0DECF97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A1D3D-43C3-4BA4-AD0B-A5984E92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22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18" Type="http://schemas.openxmlformats.org/officeDocument/2006/relationships/image" Target="../media/image87.png"/><Relationship Id="rId3" Type="http://schemas.openxmlformats.org/officeDocument/2006/relationships/image" Target="../media/image74.svg"/><Relationship Id="rId21" Type="http://schemas.openxmlformats.org/officeDocument/2006/relationships/image" Target="../media/image90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17" Type="http://schemas.openxmlformats.org/officeDocument/2006/relationships/image" Target="../media/image86.svg"/><Relationship Id="rId2" Type="http://schemas.openxmlformats.org/officeDocument/2006/relationships/image" Target="../media/image73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5" Type="http://schemas.openxmlformats.org/officeDocument/2006/relationships/image" Target="../media/image52.svg"/><Relationship Id="rId23" Type="http://schemas.openxmlformats.org/officeDocument/2006/relationships/image" Target="../media/image92.svg"/><Relationship Id="rId10" Type="http://schemas.openxmlformats.org/officeDocument/2006/relationships/image" Target="../media/image81.png"/><Relationship Id="rId19" Type="http://schemas.openxmlformats.org/officeDocument/2006/relationships/image" Target="../media/image88.sv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51.png"/><Relationship Id="rId22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41.png"/><Relationship Id="rId4" Type="http://schemas.openxmlformats.org/officeDocument/2006/relationships/image" Target="../media/image96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7" Type="http://schemas.microsoft.com/office/2007/relationships/hdphoto" Target="../media/hdphoto5.wdp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jpg"/><Relationship Id="rId4" Type="http://schemas.openxmlformats.org/officeDocument/2006/relationships/image" Target="../media/image10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jpg"/><Relationship Id="rId7" Type="http://schemas.openxmlformats.org/officeDocument/2006/relationships/image" Target="../media/image108.png"/><Relationship Id="rId2" Type="http://schemas.openxmlformats.org/officeDocument/2006/relationships/hyperlink" Target="https://dashboard.cowin.gov.in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10" Type="http://schemas.openxmlformats.org/officeDocument/2006/relationships/image" Target="../media/image111.svg"/><Relationship Id="rId4" Type="http://schemas.openxmlformats.org/officeDocument/2006/relationships/image" Target="../media/image105.jpg"/><Relationship Id="rId9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20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119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21" Type="http://schemas.openxmlformats.org/officeDocument/2006/relationships/image" Target="../media/image29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slide" Target="slide16.xml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sv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sv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2.png"/><Relationship Id="rId9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edle and vial">
            <a:extLst>
              <a:ext uri="{FF2B5EF4-FFF2-40B4-BE49-F238E27FC236}">
                <a16:creationId xmlns:a16="http://schemas.microsoft.com/office/drawing/2014/main" id="{AD0B3EA0-B64C-43B3-B3FE-257CCF571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02E458-FF69-4A73-B89F-F2E4ED2940B3}"/>
              </a:ext>
            </a:extLst>
          </p:cNvPr>
          <p:cNvSpPr/>
          <p:nvPr/>
        </p:nvSpPr>
        <p:spPr>
          <a:xfrm>
            <a:off x="6591630" y="1"/>
            <a:ext cx="4383819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2000">
                <a:srgbClr val="FFFFFF">
                  <a:alpha val="93000"/>
                </a:srgbClr>
              </a:gs>
              <a:gs pos="72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B907D01-467E-440F-A824-9D02EA439972}"/>
              </a:ext>
            </a:extLst>
          </p:cNvPr>
          <p:cNvSpPr/>
          <p:nvPr/>
        </p:nvSpPr>
        <p:spPr>
          <a:xfrm>
            <a:off x="6013938" y="5000576"/>
            <a:ext cx="6178062" cy="897860"/>
          </a:xfrm>
          <a:prstGeom prst="rect">
            <a:avLst/>
          </a:prstGeom>
          <a:solidFill>
            <a:srgbClr val="254B56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6A75E2-7B46-4508-AE70-D0E0F09570D5}"/>
              </a:ext>
            </a:extLst>
          </p:cNvPr>
          <p:cNvSpPr txBox="1"/>
          <p:nvPr/>
        </p:nvSpPr>
        <p:spPr>
          <a:xfrm>
            <a:off x="6356838" y="5234063"/>
            <a:ext cx="5482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 Backbone of India’s Vaccination Program</a:t>
            </a:r>
            <a:endParaRPr lang="en-IN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E317BC9-BBF7-44FE-BE8F-EEEB083C0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33" y="4125932"/>
            <a:ext cx="2935932" cy="623061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743ABC-2CC1-450F-93F5-457F799BF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83" y="297358"/>
            <a:ext cx="1116041" cy="1116041"/>
          </a:xfrm>
          <a:prstGeom prst="rect">
            <a:avLst/>
          </a:prstGeom>
        </p:spPr>
      </p:pic>
      <p:pic>
        <p:nvPicPr>
          <p:cNvPr id="11" name="Picture 10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F58DAD61-565F-4DEA-AC35-5BDB53CB8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195" y="297358"/>
            <a:ext cx="1193050" cy="11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5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49ADBBC8-150D-4C2E-ADAE-E11EFBFE1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1" y="1612861"/>
            <a:ext cx="7696200" cy="447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A636D-6824-41A5-A8A3-D3FD28CD1835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Choice of Time and Location </a:t>
            </a:r>
            <a:r>
              <a:rPr lang="en-IN" sz="2400" i="1" dirty="0">
                <a:solidFill>
                  <a:srgbClr val="8EC0CE"/>
                </a:solidFill>
              </a:rPr>
              <a:t>– Book a vaccination slot as per convenience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F0A2E9-A459-4F0A-B1D2-A4513E359464}"/>
              </a:ext>
            </a:extLst>
          </p:cNvPr>
          <p:cNvSpPr/>
          <p:nvPr/>
        </p:nvSpPr>
        <p:spPr>
          <a:xfrm>
            <a:off x="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611F05B-308A-452C-A4B5-1E8824308D5A}"/>
              </a:ext>
            </a:extLst>
          </p:cNvPr>
          <p:cNvSpPr/>
          <p:nvPr/>
        </p:nvSpPr>
        <p:spPr>
          <a:xfrm>
            <a:off x="406380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B7A3B8-5F7F-4778-B847-E57B75C6A308}"/>
              </a:ext>
            </a:extLst>
          </p:cNvPr>
          <p:cNvSpPr/>
          <p:nvPr/>
        </p:nvSpPr>
        <p:spPr>
          <a:xfrm>
            <a:off x="8117467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40175E57-A591-42B3-8F54-13A27B354D9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1099" y="1923199"/>
            <a:ext cx="5902110" cy="32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9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49ADBBC8-150D-4C2E-ADAE-E11EFBFE1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1" y="1612861"/>
            <a:ext cx="7696200" cy="447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A636D-6824-41A5-A8A3-D3FD28CD1835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Tracking Vaccination </a:t>
            </a:r>
            <a:r>
              <a:rPr lang="en-IN" sz="2400" i="1" dirty="0">
                <a:solidFill>
                  <a:srgbClr val="8EC0CE"/>
                </a:solidFill>
              </a:rPr>
              <a:t>– Book for up to 4 individuals, check schedule &amp; download certificate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F0A2E9-A459-4F0A-B1D2-A4513E359464}"/>
              </a:ext>
            </a:extLst>
          </p:cNvPr>
          <p:cNvSpPr/>
          <p:nvPr/>
        </p:nvSpPr>
        <p:spPr>
          <a:xfrm>
            <a:off x="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611F05B-308A-452C-A4B5-1E8824308D5A}"/>
              </a:ext>
            </a:extLst>
          </p:cNvPr>
          <p:cNvSpPr/>
          <p:nvPr/>
        </p:nvSpPr>
        <p:spPr>
          <a:xfrm>
            <a:off x="406380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B7A3B8-5F7F-4778-B847-E57B75C6A308}"/>
              </a:ext>
            </a:extLst>
          </p:cNvPr>
          <p:cNvSpPr/>
          <p:nvPr/>
        </p:nvSpPr>
        <p:spPr>
          <a:xfrm>
            <a:off x="8117467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object 25">
            <a:extLst>
              <a:ext uri="{FF2B5EF4-FFF2-40B4-BE49-F238E27FC236}">
                <a16:creationId xmlns:a16="http://schemas.microsoft.com/office/drawing/2014/main" id="{39AFF1C4-E91D-4D35-9BB5-BE100F9B671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3051" y="1927068"/>
            <a:ext cx="5880272" cy="34889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4778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rm receiving an needle">
            <a:extLst>
              <a:ext uri="{FF2B5EF4-FFF2-40B4-BE49-F238E27FC236}">
                <a16:creationId xmlns:a16="http://schemas.microsoft.com/office/drawing/2014/main" id="{E26FFDC6-55A8-463F-A9FB-F64B0657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5295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B9DD2A-F829-4B59-8083-96DF5B4B53F7}"/>
              </a:ext>
            </a:extLst>
          </p:cNvPr>
          <p:cNvSpPr/>
          <p:nvPr/>
        </p:nvSpPr>
        <p:spPr>
          <a:xfrm>
            <a:off x="7180715" y="1"/>
            <a:ext cx="4383819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2000">
                <a:srgbClr val="FFFFFF">
                  <a:alpha val="93000"/>
                </a:srgbClr>
              </a:gs>
              <a:gs pos="72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F7D36-130E-4B5B-844D-922E3DDA3D08}"/>
              </a:ext>
            </a:extLst>
          </p:cNvPr>
          <p:cNvSpPr/>
          <p:nvPr/>
        </p:nvSpPr>
        <p:spPr>
          <a:xfrm>
            <a:off x="6117060" y="4736687"/>
            <a:ext cx="5961541" cy="897860"/>
          </a:xfrm>
          <a:prstGeom prst="rect">
            <a:avLst/>
          </a:prstGeom>
          <a:solidFill>
            <a:srgbClr val="254B56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AD289-A6E5-4037-BBC2-A13BA6F94991}"/>
              </a:ext>
            </a:extLst>
          </p:cNvPr>
          <p:cNvSpPr txBox="1"/>
          <p:nvPr/>
        </p:nvSpPr>
        <p:spPr>
          <a:xfrm>
            <a:off x="6065220" y="4789567"/>
            <a:ext cx="57470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the Managers &amp; Vaccinators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5758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4A5730-D092-46F9-A275-EC88C2B4A2DB}"/>
              </a:ext>
            </a:extLst>
          </p:cNvPr>
          <p:cNvSpPr/>
          <p:nvPr/>
        </p:nvSpPr>
        <p:spPr>
          <a:xfrm>
            <a:off x="0" y="820836"/>
            <a:ext cx="6095998" cy="6037164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CA6D3E-AF1E-4073-9804-58090FCD2149}"/>
              </a:ext>
            </a:extLst>
          </p:cNvPr>
          <p:cNvSpPr/>
          <p:nvPr/>
        </p:nvSpPr>
        <p:spPr>
          <a:xfrm>
            <a:off x="0" y="7355655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7BDD77-8BA1-4BAA-A9C4-264A00556F5D}"/>
              </a:ext>
            </a:extLst>
          </p:cNvPr>
          <p:cNvSpPr/>
          <p:nvPr/>
        </p:nvSpPr>
        <p:spPr>
          <a:xfrm>
            <a:off x="6096000" y="7355655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E53E34-0BBE-4009-8DB2-23375897DE9A}"/>
              </a:ext>
            </a:extLst>
          </p:cNvPr>
          <p:cNvSpPr/>
          <p:nvPr/>
        </p:nvSpPr>
        <p:spPr>
          <a:xfrm>
            <a:off x="6606000" y="6978779"/>
            <a:ext cx="1692000" cy="146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FBA99D-88B8-419F-A2BD-3A1068DB08B3}"/>
              </a:ext>
            </a:extLst>
          </p:cNvPr>
          <p:cNvSpPr/>
          <p:nvPr/>
        </p:nvSpPr>
        <p:spPr>
          <a:xfrm>
            <a:off x="8298000" y="6978779"/>
            <a:ext cx="1692000" cy="146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7B243B-CDBB-4704-9CB2-16874BF18B48}"/>
              </a:ext>
            </a:extLst>
          </p:cNvPr>
          <p:cNvSpPr/>
          <p:nvPr/>
        </p:nvSpPr>
        <p:spPr>
          <a:xfrm>
            <a:off x="9990000" y="6978779"/>
            <a:ext cx="1692000" cy="146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Advantages for Managers </a:t>
            </a:r>
            <a:r>
              <a:rPr lang="en-IN" sz="2400" i="1" dirty="0">
                <a:solidFill>
                  <a:srgbClr val="8EC0CE"/>
                </a:solidFill>
              </a:rPr>
              <a:t>– Uniform access across private and public, fixed or mobile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69F943-50C3-45F2-BD92-FF593CC96E89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9" name="Graphic 58" descr="List with solid fill">
            <a:extLst>
              <a:ext uri="{FF2B5EF4-FFF2-40B4-BE49-F238E27FC236}">
                <a16:creationId xmlns:a16="http://schemas.microsoft.com/office/drawing/2014/main" id="{93D8C620-E876-4A10-BFBB-1223CCA87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9631" y="3224183"/>
            <a:ext cx="517608" cy="517608"/>
          </a:xfrm>
          <a:prstGeom prst="rect">
            <a:avLst/>
          </a:prstGeom>
        </p:spPr>
      </p:pic>
      <p:pic>
        <p:nvPicPr>
          <p:cNvPr id="61" name="Graphic 60" descr="Employee badge with solid fill">
            <a:extLst>
              <a:ext uri="{FF2B5EF4-FFF2-40B4-BE49-F238E27FC236}">
                <a16:creationId xmlns:a16="http://schemas.microsoft.com/office/drawing/2014/main" id="{8077B7F6-D7A8-491D-924B-3F0573A87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7890" y="4343774"/>
            <a:ext cx="568220" cy="56822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B05187D-274A-413C-AA28-CB9546C4970A}"/>
              </a:ext>
            </a:extLst>
          </p:cNvPr>
          <p:cNvSpPr/>
          <p:nvPr/>
        </p:nvSpPr>
        <p:spPr>
          <a:xfrm>
            <a:off x="7446529" y="1158768"/>
            <a:ext cx="3394943" cy="539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4C9C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 for Vaccinators</a:t>
            </a:r>
            <a:endParaRPr lang="en-IN" sz="2400" b="1" dirty="0">
              <a:solidFill>
                <a:srgbClr val="4C9CB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4DD0283-0E6C-446C-8BBB-D4CCD6FE440D}"/>
              </a:ext>
            </a:extLst>
          </p:cNvPr>
          <p:cNvSpPr txBox="1"/>
          <p:nvPr/>
        </p:nvSpPr>
        <p:spPr>
          <a:xfrm>
            <a:off x="8088505" y="3151005"/>
            <a:ext cx="3600000" cy="663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4C9CB2"/>
                </a:solidFill>
                <a:cs typeface="Calibri" panose="020F0502020204030204" pitchFamily="34" charset="0"/>
              </a:rPr>
              <a:t>Publishing Vaccine Schedules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GB" sz="1400" dirty="0">
                <a:solidFill>
                  <a:srgbClr val="254B56"/>
                </a:solidFill>
              </a:rPr>
              <a:t>Declare </a:t>
            </a:r>
            <a:r>
              <a:rPr lang="en-GB" sz="1400" b="0" i="0" dirty="0">
                <a:solidFill>
                  <a:srgbClr val="254B56"/>
                </a:solidFill>
                <a:effectLst/>
              </a:rPr>
              <a:t>availability based on stock daily &amp; define quotas for categories</a:t>
            </a:r>
            <a:endParaRPr lang="en-IN" sz="1400" b="1" dirty="0">
              <a:solidFill>
                <a:srgbClr val="254B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CD9ACC-B0F5-45DF-928D-570E0C6F9D8F}"/>
              </a:ext>
            </a:extLst>
          </p:cNvPr>
          <p:cNvSpPr txBox="1"/>
          <p:nvPr/>
        </p:nvSpPr>
        <p:spPr>
          <a:xfrm>
            <a:off x="8088505" y="5458218"/>
            <a:ext cx="3600000" cy="663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4C9CB2"/>
                </a:solidFill>
                <a:cs typeface="Calibri" panose="020F0502020204030204" pitchFamily="34" charset="0"/>
              </a:rPr>
              <a:t>Realtime Dashboards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IN" sz="1400" dirty="0">
                <a:solidFill>
                  <a:srgbClr val="254B56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Analytics provided to view all sessions at a vaccination facility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41D43D-FE17-4637-B73D-819C0C9DBF74}"/>
              </a:ext>
            </a:extLst>
          </p:cNvPr>
          <p:cNvSpPr txBox="1"/>
          <p:nvPr/>
        </p:nvSpPr>
        <p:spPr>
          <a:xfrm>
            <a:off x="8088505" y="2048791"/>
            <a:ext cx="3600000" cy="663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4C9CB2"/>
                </a:solidFill>
                <a:cs typeface="Calibri" panose="020F0502020204030204" pitchFamily="34" charset="0"/>
              </a:rPr>
              <a:t>Vaccine Stock Management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US" sz="1400" b="0" i="0" dirty="0">
                <a:solidFill>
                  <a:srgbClr val="254B56"/>
                </a:solidFill>
                <a:effectLst/>
              </a:rPr>
              <a:t>Verify validity of stock supplied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254B56"/>
                </a:solidFill>
                <a:cs typeface="Calibri" panose="020F0502020204030204" pitchFamily="34" charset="0"/>
              </a:rPr>
              <a:t>Traceability of each vial of vaccine</a:t>
            </a:r>
            <a:endParaRPr lang="en-IN" sz="1400" b="1" dirty="0">
              <a:solidFill>
                <a:srgbClr val="254B56"/>
              </a:solidFill>
              <a:cs typeface="Calibri" panose="020F05020202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CA9E96-2B28-4435-BE3C-AA2687CA2767}"/>
              </a:ext>
            </a:extLst>
          </p:cNvPr>
          <p:cNvSpPr txBox="1"/>
          <p:nvPr/>
        </p:nvSpPr>
        <p:spPr>
          <a:xfrm>
            <a:off x="8088505" y="4295902"/>
            <a:ext cx="3600000" cy="663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4C9CB2"/>
                </a:solidFill>
                <a:cs typeface="Calibri" panose="020F0502020204030204" pitchFamily="34" charset="0"/>
              </a:rPr>
              <a:t>Verification of Citizens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US" sz="1400" b="0" i="0" dirty="0">
                <a:solidFill>
                  <a:srgbClr val="254B56"/>
                </a:solidFill>
                <a:effectLst/>
              </a:rPr>
              <a:t>Authenticate </a:t>
            </a:r>
            <a:r>
              <a:rPr lang="en-US" sz="1400" dirty="0">
                <a:solidFill>
                  <a:srgbClr val="254B56"/>
                </a:solidFill>
              </a:rPr>
              <a:t>at point of vaccination Upload records of HCWs/ FLWs</a:t>
            </a:r>
          </a:p>
        </p:txBody>
      </p:sp>
      <p:pic>
        <p:nvPicPr>
          <p:cNvPr id="71" name="Graphic 70" descr="Needle with solid fill">
            <a:extLst>
              <a:ext uri="{FF2B5EF4-FFF2-40B4-BE49-F238E27FC236}">
                <a16:creationId xmlns:a16="http://schemas.microsoft.com/office/drawing/2014/main" id="{824B875C-327B-4DA3-8057-60FA50B4ED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092978" y="2076207"/>
            <a:ext cx="609133" cy="609133"/>
          </a:xfrm>
          <a:prstGeom prst="rect">
            <a:avLst/>
          </a:prstGeom>
        </p:spPr>
      </p:pic>
      <p:pic>
        <p:nvPicPr>
          <p:cNvPr id="72" name="Graphic 71" descr="Pandemic flattening curve bar graph with solid fill">
            <a:extLst>
              <a:ext uri="{FF2B5EF4-FFF2-40B4-BE49-F238E27FC236}">
                <a16:creationId xmlns:a16="http://schemas.microsoft.com/office/drawing/2014/main" id="{AFEB5AC1-7B93-4A15-A746-B07D1C762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7890" y="5475200"/>
            <a:ext cx="630000" cy="6300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62644285-A26F-413D-A862-6523DBAFF5B4}"/>
              </a:ext>
            </a:extLst>
          </p:cNvPr>
          <p:cNvSpPr/>
          <p:nvPr/>
        </p:nvSpPr>
        <p:spPr>
          <a:xfrm>
            <a:off x="1350529" y="1158768"/>
            <a:ext cx="3394943" cy="539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254B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Flow</a:t>
            </a:r>
            <a:endParaRPr lang="en-IN" sz="2400" b="1" dirty="0">
              <a:solidFill>
                <a:srgbClr val="254B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object 19">
            <a:extLst>
              <a:ext uri="{FF2B5EF4-FFF2-40B4-BE49-F238E27FC236}">
                <a16:creationId xmlns:a16="http://schemas.microsoft.com/office/drawing/2014/main" id="{718A1DB0-35EB-4CB1-B13A-A11A0955795B}"/>
              </a:ext>
            </a:extLst>
          </p:cNvPr>
          <p:cNvSpPr/>
          <p:nvPr/>
        </p:nvSpPr>
        <p:spPr>
          <a:xfrm>
            <a:off x="1788000" y="2242869"/>
            <a:ext cx="2520000" cy="547370"/>
          </a:xfrm>
          <a:prstGeom prst="round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b"/>
          <a:lstStyle/>
          <a:p>
            <a:pPr marL="71755" marR="100330" algn="ctr">
              <a:lnSpc>
                <a:spcPct val="100000"/>
              </a:lnSpc>
              <a:spcBef>
                <a:spcPts val="250"/>
              </a:spcBef>
              <a:buClr>
                <a:srgbClr val="FFD200"/>
              </a:buClr>
              <a:buSzPct val="68181"/>
              <a:tabLst>
                <a:tab pos="246379" algn="l"/>
              </a:tabLst>
            </a:pPr>
            <a:r>
              <a:rPr lang="en-US" sz="1200" spc="-5">
                <a:cs typeface="Arial"/>
              </a:rPr>
              <a:t>District</a:t>
            </a:r>
            <a:r>
              <a:rPr lang="en-US" sz="1200" spc="-35">
                <a:cs typeface="Arial"/>
              </a:rPr>
              <a:t> </a:t>
            </a:r>
            <a:r>
              <a:rPr lang="en-US" sz="1200">
                <a:cs typeface="Arial"/>
              </a:rPr>
              <a:t>Admin</a:t>
            </a:r>
            <a:r>
              <a:rPr lang="en-US" sz="1200" spc="-15">
                <a:cs typeface="Arial"/>
              </a:rPr>
              <a:t> </a:t>
            </a:r>
            <a:r>
              <a:rPr lang="en-US" sz="1200">
                <a:cs typeface="Arial"/>
              </a:rPr>
              <a:t>logs</a:t>
            </a:r>
            <a:r>
              <a:rPr lang="en-US" sz="1200" spc="-35">
                <a:cs typeface="Arial"/>
              </a:rPr>
              <a:t> </a:t>
            </a:r>
            <a:r>
              <a:rPr lang="en-US" sz="1200" spc="-5">
                <a:cs typeface="Arial"/>
              </a:rPr>
              <a:t>in</a:t>
            </a:r>
            <a:r>
              <a:rPr lang="en-US" sz="1200" spc="-15">
                <a:cs typeface="Arial"/>
              </a:rPr>
              <a:t> </a:t>
            </a:r>
            <a:r>
              <a:rPr lang="en-US" sz="1200" spc="-5">
                <a:cs typeface="Arial"/>
              </a:rPr>
              <a:t>with </a:t>
            </a:r>
            <a:r>
              <a:rPr lang="en-US" sz="1200" spc="-290">
                <a:cs typeface="Arial"/>
              </a:rPr>
              <a:t> </a:t>
            </a:r>
            <a:r>
              <a:rPr lang="en-US" sz="1200">
                <a:cs typeface="Arial"/>
              </a:rPr>
              <a:t>“User</a:t>
            </a:r>
            <a:r>
              <a:rPr lang="en-US" sz="1200" spc="-40">
                <a:cs typeface="Arial"/>
              </a:rPr>
              <a:t> </a:t>
            </a:r>
            <a:r>
              <a:rPr lang="en-US" sz="1200" spc="-5">
                <a:cs typeface="Arial"/>
              </a:rPr>
              <a:t>Id”</a:t>
            </a:r>
            <a:r>
              <a:rPr lang="en-US" sz="1200" spc="-40">
                <a:cs typeface="Arial"/>
              </a:rPr>
              <a:t> </a:t>
            </a:r>
            <a:r>
              <a:rPr lang="en-US" sz="1200" spc="-5">
                <a:cs typeface="Arial"/>
              </a:rPr>
              <a:t>and</a:t>
            </a:r>
            <a:r>
              <a:rPr lang="en-US" sz="1200" spc="-30">
                <a:cs typeface="Arial"/>
              </a:rPr>
              <a:t> </a:t>
            </a:r>
            <a:r>
              <a:rPr lang="en-US" sz="1200" spc="-5">
                <a:cs typeface="Arial"/>
              </a:rPr>
              <a:t>“Password”</a:t>
            </a:r>
            <a:endParaRPr lang="en-US" sz="1200" dirty="0">
              <a:cs typeface="Arial"/>
            </a:endParaRPr>
          </a:p>
        </p:txBody>
      </p:sp>
      <p:sp>
        <p:nvSpPr>
          <p:cNvPr id="130" name="object 18">
            <a:extLst>
              <a:ext uri="{FF2B5EF4-FFF2-40B4-BE49-F238E27FC236}">
                <a16:creationId xmlns:a16="http://schemas.microsoft.com/office/drawing/2014/main" id="{FCE6BE60-E746-451F-AC68-9FE50419F06E}"/>
              </a:ext>
            </a:extLst>
          </p:cNvPr>
          <p:cNvSpPr txBox="1"/>
          <p:nvPr/>
        </p:nvSpPr>
        <p:spPr>
          <a:xfrm>
            <a:off x="1788000" y="1979673"/>
            <a:ext cx="2520000" cy="360000"/>
          </a:xfrm>
          <a:prstGeom prst="round2SameRect">
            <a:avLst/>
          </a:prstGeom>
          <a:solidFill>
            <a:srgbClr val="254B56"/>
          </a:solidFill>
          <a:ln>
            <a:solidFill>
              <a:srgbClr val="254B56"/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1200" b="1" spc="-5" dirty="0">
                <a:solidFill>
                  <a:schemeClr val="bg1"/>
                </a:solidFill>
                <a:cs typeface="Arial"/>
              </a:rPr>
              <a:t>Login</a:t>
            </a:r>
            <a:endParaRPr sz="1200" b="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31" name="Graphic 130" descr="Key with solid fill">
            <a:extLst>
              <a:ext uri="{FF2B5EF4-FFF2-40B4-BE49-F238E27FC236}">
                <a16:creationId xmlns:a16="http://schemas.microsoft.com/office/drawing/2014/main" id="{65602A84-294B-49D2-A82F-B95FB35353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64685" y="1979673"/>
            <a:ext cx="360000" cy="360000"/>
          </a:xfrm>
          <a:prstGeom prst="rect">
            <a:avLst/>
          </a:prstGeom>
        </p:spPr>
      </p:pic>
      <p:sp>
        <p:nvSpPr>
          <p:cNvPr id="132" name="object 19">
            <a:extLst>
              <a:ext uri="{FF2B5EF4-FFF2-40B4-BE49-F238E27FC236}">
                <a16:creationId xmlns:a16="http://schemas.microsoft.com/office/drawing/2014/main" id="{C9C35057-09D7-4BB6-B900-F43991709A2E}"/>
              </a:ext>
            </a:extLst>
          </p:cNvPr>
          <p:cNvSpPr/>
          <p:nvPr/>
        </p:nvSpPr>
        <p:spPr>
          <a:xfrm>
            <a:off x="325270" y="3418454"/>
            <a:ext cx="2520000" cy="547370"/>
          </a:xfrm>
          <a:prstGeom prst="round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b"/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  <a:buClr>
                <a:srgbClr val="FFD200"/>
              </a:buClr>
              <a:buSzPct val="68181"/>
              <a:tabLst>
                <a:tab pos="186690" algn="l"/>
              </a:tabLst>
            </a:pPr>
            <a:r>
              <a:rPr lang="en-US" sz="1200" dirty="0">
                <a:cs typeface="Arial"/>
              </a:rPr>
              <a:t>Add</a:t>
            </a:r>
            <a:r>
              <a:rPr lang="en-US" sz="1200" spc="-20" dirty="0">
                <a:cs typeface="Arial"/>
              </a:rPr>
              <a:t> </a:t>
            </a:r>
            <a:r>
              <a:rPr lang="en-US" sz="1200" dirty="0">
                <a:cs typeface="Arial"/>
              </a:rPr>
              <a:t>new</a:t>
            </a:r>
            <a:r>
              <a:rPr lang="en-US" sz="1200" spc="254" dirty="0">
                <a:cs typeface="Arial"/>
              </a:rPr>
              <a:t> </a:t>
            </a:r>
            <a:r>
              <a:rPr lang="en-US" sz="1200" spc="-5" dirty="0">
                <a:cs typeface="Arial"/>
              </a:rPr>
              <a:t>Vaccination </a:t>
            </a:r>
            <a:r>
              <a:rPr lang="en-US" sz="1200" spc="-290" dirty="0">
                <a:cs typeface="Arial"/>
              </a:rPr>
              <a:t> </a:t>
            </a:r>
            <a:r>
              <a:rPr lang="en-US" sz="1200" spc="-5" dirty="0">
                <a:cs typeface="Arial"/>
              </a:rPr>
              <a:t>Center</a:t>
            </a:r>
            <a:r>
              <a:rPr lang="en-US" sz="1200" spc="-25" dirty="0">
                <a:cs typeface="Arial"/>
              </a:rPr>
              <a:t> </a:t>
            </a:r>
            <a:r>
              <a:rPr lang="en-US" sz="1200" spc="-5" dirty="0">
                <a:cs typeface="Arial"/>
              </a:rPr>
              <a:t>details</a:t>
            </a:r>
            <a:endParaRPr lang="en-US" sz="1100" spc="-5" dirty="0"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100"/>
              </a:spcBef>
              <a:buClr>
                <a:srgbClr val="FFD200"/>
              </a:buClr>
              <a:buSzPct val="68181"/>
              <a:tabLst>
                <a:tab pos="186690" algn="l"/>
              </a:tabLst>
            </a:pPr>
            <a:endParaRPr lang="en-US" sz="600" dirty="0">
              <a:cs typeface="Arial"/>
            </a:endParaRPr>
          </a:p>
        </p:txBody>
      </p:sp>
      <p:sp>
        <p:nvSpPr>
          <p:cNvPr id="133" name="object 18">
            <a:extLst>
              <a:ext uri="{FF2B5EF4-FFF2-40B4-BE49-F238E27FC236}">
                <a16:creationId xmlns:a16="http://schemas.microsoft.com/office/drawing/2014/main" id="{DF175BA8-50A3-4F70-A0A4-E30449A71ACF}"/>
              </a:ext>
            </a:extLst>
          </p:cNvPr>
          <p:cNvSpPr txBox="1"/>
          <p:nvPr/>
        </p:nvSpPr>
        <p:spPr>
          <a:xfrm>
            <a:off x="325270" y="3155258"/>
            <a:ext cx="2520000" cy="360000"/>
          </a:xfrm>
          <a:prstGeom prst="round2SameRect">
            <a:avLst/>
          </a:prstGeom>
          <a:solidFill>
            <a:srgbClr val="254B56"/>
          </a:solidFill>
          <a:ln>
            <a:solidFill>
              <a:srgbClr val="254B56"/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marL="786130" marR="301625" indent="-477520" algn="ctr"/>
            <a:r>
              <a:rPr lang="en-GB" sz="1200" b="1" spc="-5" dirty="0">
                <a:solidFill>
                  <a:schemeClr val="bg1"/>
                </a:solidFill>
                <a:cs typeface="Arial"/>
              </a:rPr>
              <a:t>Create</a:t>
            </a:r>
            <a:r>
              <a:rPr lang="en-GB" sz="1200" b="1" spc="-40" dirty="0">
                <a:solidFill>
                  <a:schemeClr val="bg1"/>
                </a:solidFill>
                <a:cs typeface="Arial"/>
              </a:rPr>
              <a:t> </a:t>
            </a:r>
            <a:r>
              <a:rPr lang="en-GB" sz="1200" b="1" dirty="0">
                <a:solidFill>
                  <a:schemeClr val="bg1"/>
                </a:solidFill>
                <a:cs typeface="Arial"/>
              </a:rPr>
              <a:t>new</a:t>
            </a:r>
            <a:r>
              <a:rPr lang="en-GB" sz="1200" b="1" spc="-15" dirty="0">
                <a:solidFill>
                  <a:schemeClr val="bg1"/>
                </a:solidFill>
                <a:cs typeface="Arial"/>
              </a:rPr>
              <a:t> </a:t>
            </a:r>
            <a:r>
              <a:rPr lang="en-GB" sz="1200" b="1" spc="-5" dirty="0">
                <a:solidFill>
                  <a:schemeClr val="bg1"/>
                </a:solidFill>
                <a:cs typeface="Arial"/>
              </a:rPr>
              <a:t>vaccination</a:t>
            </a:r>
          </a:p>
          <a:p>
            <a:pPr marL="786130" marR="301625" indent="-477520" algn="ctr"/>
            <a:r>
              <a:rPr lang="en-GB" sz="1200" b="1" spc="-5" dirty="0">
                <a:solidFill>
                  <a:schemeClr val="bg1"/>
                </a:solidFill>
                <a:cs typeface="Arial"/>
              </a:rPr>
              <a:t>facilities</a:t>
            </a:r>
            <a:endParaRPr lang="en-GB" sz="1200" b="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34" name="Graphic 133" descr="Internet with solid fill">
            <a:extLst>
              <a:ext uri="{FF2B5EF4-FFF2-40B4-BE49-F238E27FC236}">
                <a16:creationId xmlns:a16="http://schemas.microsoft.com/office/drawing/2014/main" id="{5B00E340-D03E-4E08-B88D-81D7C023A6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996" y="3174310"/>
            <a:ext cx="360000" cy="360000"/>
          </a:xfrm>
          <a:prstGeom prst="rect">
            <a:avLst/>
          </a:prstGeom>
        </p:spPr>
      </p:pic>
      <p:sp>
        <p:nvSpPr>
          <p:cNvPr id="135" name="object 19">
            <a:extLst>
              <a:ext uri="{FF2B5EF4-FFF2-40B4-BE49-F238E27FC236}">
                <a16:creationId xmlns:a16="http://schemas.microsoft.com/office/drawing/2014/main" id="{7FFA9701-1A2F-48AE-97F6-B910964F3791}"/>
              </a:ext>
            </a:extLst>
          </p:cNvPr>
          <p:cNvSpPr/>
          <p:nvPr/>
        </p:nvSpPr>
        <p:spPr>
          <a:xfrm>
            <a:off x="325270" y="4593833"/>
            <a:ext cx="2520000" cy="547370"/>
          </a:xfrm>
          <a:prstGeom prst="round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b"/>
          <a:lstStyle/>
          <a:p>
            <a:pPr marL="12065" marR="5080" algn="ctr">
              <a:spcBef>
                <a:spcPts val="100"/>
              </a:spcBef>
              <a:buClr>
                <a:srgbClr val="FFD200"/>
              </a:buClr>
              <a:buSzPct val="68181"/>
              <a:tabLst>
                <a:tab pos="186690" algn="l"/>
              </a:tabLst>
            </a:pPr>
            <a:r>
              <a:rPr lang="en-GB" sz="1200" spc="-5" dirty="0">
                <a:cs typeface="Arial"/>
              </a:rPr>
              <a:t>Create</a:t>
            </a:r>
            <a:r>
              <a:rPr lang="en-GB" sz="1200" spc="-40" dirty="0">
                <a:cs typeface="Arial"/>
              </a:rPr>
              <a:t> </a:t>
            </a:r>
            <a:r>
              <a:rPr lang="en-GB" sz="1200" dirty="0">
                <a:cs typeface="Arial"/>
              </a:rPr>
              <a:t>new</a:t>
            </a:r>
            <a:r>
              <a:rPr lang="en-GB" sz="1200" spc="-15" dirty="0">
                <a:cs typeface="Arial"/>
              </a:rPr>
              <a:t> </a:t>
            </a:r>
            <a:r>
              <a:rPr lang="en-GB" sz="1200" spc="-5" dirty="0">
                <a:cs typeface="Arial"/>
              </a:rPr>
              <a:t>vaccination </a:t>
            </a:r>
            <a:r>
              <a:rPr lang="en-GB" sz="1200" spc="-295" dirty="0">
                <a:cs typeface="Arial"/>
              </a:rPr>
              <a:t> </a:t>
            </a:r>
            <a:r>
              <a:rPr lang="en-GB" sz="1200" dirty="0">
                <a:cs typeface="Arial"/>
              </a:rPr>
              <a:t>sessions</a:t>
            </a:r>
            <a:endParaRPr lang="en-US" sz="1100" spc="-5" dirty="0"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100"/>
              </a:spcBef>
              <a:buClr>
                <a:srgbClr val="FFD200"/>
              </a:buClr>
              <a:buSzPct val="68181"/>
              <a:tabLst>
                <a:tab pos="186690" algn="l"/>
              </a:tabLst>
            </a:pPr>
            <a:endParaRPr lang="en-US" sz="600" dirty="0">
              <a:cs typeface="Arial"/>
            </a:endParaRPr>
          </a:p>
        </p:txBody>
      </p:sp>
      <p:sp>
        <p:nvSpPr>
          <p:cNvPr id="136" name="object 18">
            <a:extLst>
              <a:ext uri="{FF2B5EF4-FFF2-40B4-BE49-F238E27FC236}">
                <a16:creationId xmlns:a16="http://schemas.microsoft.com/office/drawing/2014/main" id="{3C3A9F5B-1F5F-45CB-975C-C4ECE1E88043}"/>
              </a:ext>
            </a:extLst>
          </p:cNvPr>
          <p:cNvSpPr txBox="1"/>
          <p:nvPr/>
        </p:nvSpPr>
        <p:spPr>
          <a:xfrm>
            <a:off x="325270" y="4330637"/>
            <a:ext cx="2520000" cy="360000"/>
          </a:xfrm>
          <a:prstGeom prst="round2SameRect">
            <a:avLst/>
          </a:prstGeom>
          <a:solidFill>
            <a:srgbClr val="254B56"/>
          </a:solidFill>
          <a:ln>
            <a:solidFill>
              <a:srgbClr val="254B56"/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marL="786130" marR="301625" indent="-477520" algn="ctr"/>
            <a:r>
              <a:rPr lang="en-GB" sz="1200" b="1" spc="-5" dirty="0">
                <a:solidFill>
                  <a:schemeClr val="bg1"/>
                </a:solidFill>
                <a:cs typeface="Arial"/>
              </a:rPr>
              <a:t>Create</a:t>
            </a:r>
            <a:r>
              <a:rPr lang="en-GB" sz="1200" b="1" spc="-40" dirty="0">
                <a:solidFill>
                  <a:schemeClr val="bg1"/>
                </a:solidFill>
                <a:cs typeface="Arial"/>
              </a:rPr>
              <a:t> </a:t>
            </a:r>
            <a:r>
              <a:rPr lang="en-GB" sz="1200" b="1" dirty="0">
                <a:solidFill>
                  <a:schemeClr val="bg1"/>
                </a:solidFill>
                <a:cs typeface="Arial"/>
              </a:rPr>
              <a:t>new</a:t>
            </a:r>
            <a:r>
              <a:rPr lang="en-GB" sz="1200" b="1" spc="-15" dirty="0">
                <a:solidFill>
                  <a:schemeClr val="bg1"/>
                </a:solidFill>
                <a:cs typeface="Arial"/>
              </a:rPr>
              <a:t> </a:t>
            </a:r>
            <a:r>
              <a:rPr lang="en-GB" sz="1200" b="1" spc="-5" dirty="0">
                <a:solidFill>
                  <a:schemeClr val="bg1"/>
                </a:solidFill>
                <a:cs typeface="Arial"/>
              </a:rPr>
              <a:t>vaccination</a:t>
            </a:r>
          </a:p>
          <a:p>
            <a:pPr marL="786130" marR="301625" indent="-477520" algn="ctr"/>
            <a:r>
              <a:rPr lang="en-GB" sz="1200" b="1" spc="-5" dirty="0">
                <a:solidFill>
                  <a:schemeClr val="bg1"/>
                </a:solidFill>
                <a:cs typeface="Arial"/>
              </a:rPr>
              <a:t>Sessions</a:t>
            </a:r>
            <a:endParaRPr lang="en-GB" sz="1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37" name="object 19">
            <a:extLst>
              <a:ext uri="{FF2B5EF4-FFF2-40B4-BE49-F238E27FC236}">
                <a16:creationId xmlns:a16="http://schemas.microsoft.com/office/drawing/2014/main" id="{E91BE4A4-7022-4764-B537-FB6B5BC538B2}"/>
              </a:ext>
            </a:extLst>
          </p:cNvPr>
          <p:cNvSpPr/>
          <p:nvPr/>
        </p:nvSpPr>
        <p:spPr>
          <a:xfrm>
            <a:off x="3245841" y="3418454"/>
            <a:ext cx="2520000" cy="547370"/>
          </a:xfrm>
          <a:prstGeom prst="round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b"/>
          <a:lstStyle/>
          <a:p>
            <a:pPr marL="12065" marR="5080" algn="ctr">
              <a:spcBef>
                <a:spcPts val="100"/>
              </a:spcBef>
              <a:buClr>
                <a:srgbClr val="FFD200"/>
              </a:buClr>
              <a:buSzPct val="68181"/>
              <a:tabLst>
                <a:tab pos="186690" algn="l"/>
              </a:tabLst>
            </a:pPr>
            <a:r>
              <a:rPr lang="en-US" sz="1200" spc="-5" dirty="0">
                <a:cs typeface="Arial"/>
              </a:rPr>
              <a:t>Edit / Delete existing Facility </a:t>
            </a:r>
            <a:r>
              <a:rPr lang="en-US" sz="1200" spc="-295" dirty="0">
                <a:cs typeface="Arial"/>
              </a:rPr>
              <a:t> </a:t>
            </a:r>
            <a:r>
              <a:rPr lang="en-US" sz="1200" spc="-5" dirty="0">
                <a:cs typeface="Arial"/>
              </a:rPr>
              <a:t>details</a:t>
            </a:r>
            <a:endParaRPr lang="en-US" sz="1100" spc="-5" dirty="0"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100"/>
              </a:spcBef>
              <a:buClr>
                <a:srgbClr val="FFD200"/>
              </a:buClr>
              <a:buSzPct val="68181"/>
              <a:tabLst>
                <a:tab pos="186690" algn="l"/>
              </a:tabLst>
            </a:pPr>
            <a:endParaRPr lang="en-US" sz="600" dirty="0">
              <a:cs typeface="Arial"/>
            </a:endParaRPr>
          </a:p>
        </p:txBody>
      </p:sp>
      <p:sp>
        <p:nvSpPr>
          <p:cNvPr id="138" name="object 18">
            <a:extLst>
              <a:ext uri="{FF2B5EF4-FFF2-40B4-BE49-F238E27FC236}">
                <a16:creationId xmlns:a16="http://schemas.microsoft.com/office/drawing/2014/main" id="{13190053-0B7A-4476-9801-CD53F0B122BC}"/>
              </a:ext>
            </a:extLst>
          </p:cNvPr>
          <p:cNvSpPr txBox="1"/>
          <p:nvPr/>
        </p:nvSpPr>
        <p:spPr>
          <a:xfrm>
            <a:off x="3245841" y="3155258"/>
            <a:ext cx="2520000" cy="360000"/>
          </a:xfrm>
          <a:prstGeom prst="round2SameRect">
            <a:avLst/>
          </a:prstGeom>
          <a:solidFill>
            <a:srgbClr val="254B56"/>
          </a:solidFill>
          <a:ln>
            <a:solidFill>
              <a:srgbClr val="254B56"/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marL="179070" algn="ctr">
              <a:lnSpc>
                <a:spcPct val="100000"/>
              </a:lnSpc>
              <a:spcBef>
                <a:spcPts val="960"/>
              </a:spcBef>
            </a:pPr>
            <a:r>
              <a:rPr lang="en-GB" sz="1200" b="1" spc="-5" dirty="0">
                <a:solidFill>
                  <a:schemeClr val="bg1"/>
                </a:solidFill>
                <a:cs typeface="Arial"/>
              </a:rPr>
              <a:t>Edit</a:t>
            </a:r>
            <a:r>
              <a:rPr lang="en-GB" sz="1200" b="1" spc="-15" dirty="0">
                <a:solidFill>
                  <a:schemeClr val="bg1"/>
                </a:solidFill>
                <a:cs typeface="Arial"/>
              </a:rPr>
              <a:t> </a:t>
            </a:r>
            <a:r>
              <a:rPr lang="en-GB" sz="1200" b="1" spc="-5" dirty="0">
                <a:solidFill>
                  <a:schemeClr val="bg1"/>
                </a:solidFill>
                <a:cs typeface="Arial"/>
              </a:rPr>
              <a:t>Existing</a:t>
            </a:r>
            <a:r>
              <a:rPr lang="en-GB" sz="1200" b="1" dirty="0">
                <a:solidFill>
                  <a:schemeClr val="bg1"/>
                </a:solidFill>
                <a:cs typeface="Arial"/>
              </a:rPr>
              <a:t> </a:t>
            </a:r>
            <a:r>
              <a:rPr lang="en-GB" sz="1200" b="1" spc="-5" dirty="0">
                <a:solidFill>
                  <a:schemeClr val="bg1"/>
                </a:solidFill>
                <a:cs typeface="Arial"/>
              </a:rPr>
              <a:t>Facility</a:t>
            </a:r>
            <a:r>
              <a:rPr lang="en-GB" sz="1200" b="1" spc="5" dirty="0">
                <a:solidFill>
                  <a:schemeClr val="bg1"/>
                </a:solidFill>
                <a:cs typeface="Arial"/>
              </a:rPr>
              <a:t> </a:t>
            </a:r>
            <a:r>
              <a:rPr lang="en-GB" sz="1200" b="1" spc="-5" dirty="0">
                <a:solidFill>
                  <a:schemeClr val="bg1"/>
                </a:solidFill>
                <a:cs typeface="Arial"/>
              </a:rPr>
              <a:t>Details</a:t>
            </a:r>
            <a:endParaRPr lang="en-GB" sz="1200" b="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39" name="Graphic 138" descr="Needle with solid fill">
            <a:extLst>
              <a:ext uri="{FF2B5EF4-FFF2-40B4-BE49-F238E27FC236}">
                <a16:creationId xmlns:a16="http://schemas.microsoft.com/office/drawing/2014/main" id="{61F759E5-D7CF-4476-AE30-D3B3DE8565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29567" y="3174310"/>
            <a:ext cx="360000" cy="360000"/>
          </a:xfrm>
          <a:prstGeom prst="rect">
            <a:avLst/>
          </a:prstGeom>
        </p:spPr>
      </p:pic>
      <p:sp>
        <p:nvSpPr>
          <p:cNvPr id="140" name="object 19">
            <a:extLst>
              <a:ext uri="{FF2B5EF4-FFF2-40B4-BE49-F238E27FC236}">
                <a16:creationId xmlns:a16="http://schemas.microsoft.com/office/drawing/2014/main" id="{A7F80C84-974A-4FCE-8AA9-738ADB6FA08C}"/>
              </a:ext>
            </a:extLst>
          </p:cNvPr>
          <p:cNvSpPr/>
          <p:nvPr/>
        </p:nvSpPr>
        <p:spPr>
          <a:xfrm>
            <a:off x="325270" y="5763479"/>
            <a:ext cx="2520000" cy="547370"/>
          </a:xfrm>
          <a:prstGeom prst="round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b"/>
          <a:lstStyle/>
          <a:p>
            <a:pPr marL="31750" marR="5080" algn="ctr">
              <a:lnSpc>
                <a:spcPct val="100000"/>
              </a:lnSpc>
              <a:spcBef>
                <a:spcPts val="105"/>
              </a:spcBef>
              <a:buClr>
                <a:srgbClr val="FFD200"/>
              </a:buClr>
              <a:buSzPct val="68181"/>
              <a:tabLst>
                <a:tab pos="207010" algn="l"/>
              </a:tabLst>
            </a:pPr>
            <a:r>
              <a:rPr lang="en-US" sz="1200" spc="-5" dirty="0">
                <a:cs typeface="Arial"/>
              </a:rPr>
              <a:t>Details </a:t>
            </a:r>
            <a:r>
              <a:rPr lang="en-US" sz="1200" dirty="0">
                <a:cs typeface="Arial"/>
              </a:rPr>
              <a:t>of </a:t>
            </a:r>
            <a:r>
              <a:rPr lang="en-US" sz="1200" spc="-5" dirty="0">
                <a:cs typeface="Arial"/>
              </a:rPr>
              <a:t>all vaccination </a:t>
            </a:r>
            <a:r>
              <a:rPr lang="en-US" sz="1200" dirty="0">
                <a:cs typeface="Arial"/>
              </a:rPr>
              <a:t>session </a:t>
            </a:r>
            <a:r>
              <a:rPr lang="en-US" sz="1200" spc="-295" dirty="0">
                <a:cs typeface="Arial"/>
              </a:rPr>
              <a:t> </a:t>
            </a:r>
            <a:r>
              <a:rPr lang="en-US" sz="1200" spc="-5" dirty="0">
                <a:cs typeface="Arial"/>
              </a:rPr>
              <a:t>happening in</a:t>
            </a:r>
            <a:r>
              <a:rPr lang="en-US" sz="1200" dirty="0">
                <a:cs typeface="Arial"/>
              </a:rPr>
              <a:t> the</a:t>
            </a:r>
            <a:r>
              <a:rPr lang="en-US" sz="1200" spc="-25" dirty="0">
                <a:cs typeface="Arial"/>
              </a:rPr>
              <a:t> </a:t>
            </a:r>
            <a:r>
              <a:rPr lang="en-US" sz="1200" spc="-5" dirty="0">
                <a:cs typeface="Arial"/>
              </a:rPr>
              <a:t>District</a:t>
            </a:r>
            <a:endParaRPr lang="en-US" sz="1100" spc="-5" dirty="0">
              <a:cs typeface="Arial"/>
            </a:endParaRPr>
          </a:p>
        </p:txBody>
      </p:sp>
      <p:sp>
        <p:nvSpPr>
          <p:cNvPr id="141" name="object 18">
            <a:extLst>
              <a:ext uri="{FF2B5EF4-FFF2-40B4-BE49-F238E27FC236}">
                <a16:creationId xmlns:a16="http://schemas.microsoft.com/office/drawing/2014/main" id="{AA4E3454-4DC9-48B4-A00F-073F0B535766}"/>
              </a:ext>
            </a:extLst>
          </p:cNvPr>
          <p:cNvSpPr txBox="1"/>
          <p:nvPr/>
        </p:nvSpPr>
        <p:spPr>
          <a:xfrm>
            <a:off x="325270" y="5500283"/>
            <a:ext cx="2520000" cy="360000"/>
          </a:xfrm>
          <a:prstGeom prst="round2SameRect">
            <a:avLst/>
          </a:prstGeom>
          <a:solidFill>
            <a:srgbClr val="254B56"/>
          </a:solidFill>
          <a:ln>
            <a:solidFill>
              <a:srgbClr val="254B56"/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marL="229870" algn="ctr">
              <a:lnSpc>
                <a:spcPts val="1285"/>
              </a:lnSpc>
              <a:spcBef>
                <a:spcPts val="335"/>
              </a:spcBef>
            </a:pPr>
            <a:r>
              <a:rPr lang="en-US" sz="1200" b="1" spc="-5" dirty="0">
                <a:solidFill>
                  <a:schemeClr val="bg1"/>
                </a:solidFill>
                <a:cs typeface="Arial"/>
              </a:rPr>
              <a:t>View</a:t>
            </a:r>
            <a:r>
              <a:rPr lang="en-US" sz="1200" b="1" spc="-1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200" b="1" spc="-5" dirty="0">
                <a:solidFill>
                  <a:schemeClr val="bg1"/>
                </a:solidFill>
                <a:cs typeface="Arial"/>
              </a:rPr>
              <a:t>all</a:t>
            </a:r>
            <a:r>
              <a:rPr lang="en-US" sz="1200" b="1" spc="30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200" b="1" spc="-5" dirty="0">
                <a:solidFill>
                  <a:schemeClr val="bg1"/>
                </a:solidFill>
                <a:cs typeface="Arial"/>
              </a:rPr>
              <a:t>sessions</a:t>
            </a:r>
            <a:r>
              <a:rPr lang="en-US" sz="1200" b="1" spc="-1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200" b="1" spc="5" dirty="0">
                <a:solidFill>
                  <a:schemeClr val="bg1"/>
                </a:solidFill>
                <a:cs typeface="Arial"/>
              </a:rPr>
              <a:t>for</a:t>
            </a:r>
            <a:r>
              <a:rPr lang="en-US" sz="1200" b="1" spc="-5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200" b="1" dirty="0">
                <a:solidFill>
                  <a:schemeClr val="bg1"/>
                </a:solidFill>
                <a:cs typeface="Arial"/>
              </a:rPr>
              <a:t>the</a:t>
            </a:r>
          </a:p>
          <a:p>
            <a:pPr algn="ctr">
              <a:lnSpc>
                <a:spcPts val="1285"/>
              </a:lnSpc>
            </a:pPr>
            <a:r>
              <a:rPr lang="en-US" sz="1200" b="1" spc="-5" dirty="0">
                <a:solidFill>
                  <a:schemeClr val="bg1"/>
                </a:solidFill>
                <a:cs typeface="Arial"/>
              </a:rPr>
              <a:t>District</a:t>
            </a:r>
            <a:endParaRPr lang="en-US" sz="1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42" name="object 19">
            <a:extLst>
              <a:ext uri="{FF2B5EF4-FFF2-40B4-BE49-F238E27FC236}">
                <a16:creationId xmlns:a16="http://schemas.microsoft.com/office/drawing/2014/main" id="{361C78DB-7A08-435D-AA24-25F1AF752DE4}"/>
              </a:ext>
            </a:extLst>
          </p:cNvPr>
          <p:cNvSpPr/>
          <p:nvPr/>
        </p:nvSpPr>
        <p:spPr>
          <a:xfrm>
            <a:off x="3245841" y="4593833"/>
            <a:ext cx="2520000" cy="547370"/>
          </a:xfrm>
          <a:prstGeom prst="round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b"/>
          <a:lstStyle/>
          <a:p>
            <a:pPr marL="12065" marR="5080" algn="ctr">
              <a:spcBef>
                <a:spcPts val="100"/>
              </a:spcBef>
              <a:buClr>
                <a:srgbClr val="FFD200"/>
              </a:buClr>
              <a:buSzPct val="68181"/>
              <a:tabLst>
                <a:tab pos="186690" algn="l"/>
              </a:tabLst>
            </a:pPr>
            <a:r>
              <a:rPr lang="en-GB" sz="1200" spc="-5" dirty="0">
                <a:cs typeface="Arial"/>
              </a:rPr>
              <a:t>Edit, Delete existing vaccination </a:t>
            </a:r>
            <a:r>
              <a:rPr lang="en-GB" sz="1200" spc="-295" dirty="0">
                <a:cs typeface="Arial"/>
              </a:rPr>
              <a:t> </a:t>
            </a:r>
            <a:r>
              <a:rPr lang="en-GB" sz="1200" dirty="0">
                <a:cs typeface="Arial"/>
              </a:rPr>
              <a:t>session</a:t>
            </a:r>
            <a:r>
              <a:rPr lang="en-GB" sz="1200" spc="-15" dirty="0">
                <a:cs typeface="Arial"/>
              </a:rPr>
              <a:t> </a:t>
            </a:r>
            <a:r>
              <a:rPr lang="en-GB" sz="1200" spc="-5" dirty="0">
                <a:cs typeface="Arial"/>
              </a:rPr>
              <a:t>details</a:t>
            </a:r>
            <a:endParaRPr lang="en-US" sz="1100" spc="-5" dirty="0">
              <a:cs typeface="Arial"/>
            </a:endParaRPr>
          </a:p>
        </p:txBody>
      </p:sp>
      <p:sp>
        <p:nvSpPr>
          <p:cNvPr id="143" name="object 18">
            <a:extLst>
              <a:ext uri="{FF2B5EF4-FFF2-40B4-BE49-F238E27FC236}">
                <a16:creationId xmlns:a16="http://schemas.microsoft.com/office/drawing/2014/main" id="{8E173800-9CD4-4C0C-9CCF-BF9A3E223993}"/>
              </a:ext>
            </a:extLst>
          </p:cNvPr>
          <p:cNvSpPr txBox="1"/>
          <p:nvPr/>
        </p:nvSpPr>
        <p:spPr>
          <a:xfrm>
            <a:off x="3245841" y="4330637"/>
            <a:ext cx="2520000" cy="360000"/>
          </a:xfrm>
          <a:prstGeom prst="round2SameRect">
            <a:avLst/>
          </a:prstGeom>
          <a:solidFill>
            <a:srgbClr val="254B56"/>
          </a:solidFill>
          <a:ln>
            <a:solidFill>
              <a:srgbClr val="254B56"/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marL="923290" marR="288290" indent="-393700" algn="ctr"/>
            <a:r>
              <a:rPr lang="en-GB" sz="1200" b="1" spc="-5" dirty="0">
                <a:solidFill>
                  <a:schemeClr val="bg1"/>
                </a:solidFill>
                <a:cs typeface="Arial"/>
              </a:rPr>
              <a:t>Edit existing Vaccination</a:t>
            </a:r>
          </a:p>
          <a:p>
            <a:pPr marL="923290" marR="288290" indent="-393700" algn="ctr"/>
            <a:r>
              <a:rPr lang="en-GB" sz="1200" b="1" spc="-5" dirty="0">
                <a:solidFill>
                  <a:schemeClr val="bg1"/>
                </a:solidFill>
                <a:cs typeface="Arial"/>
              </a:rPr>
              <a:t>Session</a:t>
            </a:r>
            <a:endParaRPr lang="en-GB" sz="1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44" name="object 19">
            <a:extLst>
              <a:ext uri="{FF2B5EF4-FFF2-40B4-BE49-F238E27FC236}">
                <a16:creationId xmlns:a16="http://schemas.microsoft.com/office/drawing/2014/main" id="{E5C0928B-0C09-4CE8-8B85-EFBC2D9C8A2B}"/>
              </a:ext>
            </a:extLst>
          </p:cNvPr>
          <p:cNvSpPr/>
          <p:nvPr/>
        </p:nvSpPr>
        <p:spPr>
          <a:xfrm>
            <a:off x="3245841" y="5763479"/>
            <a:ext cx="2520000" cy="547370"/>
          </a:xfrm>
          <a:prstGeom prst="round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b"/>
          <a:lstStyle/>
          <a:p>
            <a:pPr marL="12065" algn="ctr">
              <a:lnSpc>
                <a:spcPct val="100000"/>
              </a:lnSpc>
              <a:spcBef>
                <a:spcPts val="105"/>
              </a:spcBef>
              <a:buClr>
                <a:srgbClr val="FFD200"/>
              </a:buClr>
              <a:buSzPct val="68181"/>
              <a:tabLst>
                <a:tab pos="186690" algn="l"/>
              </a:tabLst>
            </a:pPr>
            <a:r>
              <a:rPr lang="en-GB" sz="1200" spc="-5" dirty="0">
                <a:cs typeface="Arial"/>
              </a:rPr>
              <a:t>Edit,</a:t>
            </a:r>
            <a:r>
              <a:rPr lang="en-GB" sz="1200" spc="-20" dirty="0">
                <a:cs typeface="Arial"/>
              </a:rPr>
              <a:t> </a:t>
            </a:r>
            <a:r>
              <a:rPr lang="en-GB" sz="1200" spc="-5" dirty="0">
                <a:cs typeface="Arial"/>
              </a:rPr>
              <a:t>Delete</a:t>
            </a:r>
            <a:r>
              <a:rPr lang="en-GB" sz="1200" spc="5" dirty="0">
                <a:cs typeface="Arial"/>
              </a:rPr>
              <a:t> </a:t>
            </a:r>
            <a:r>
              <a:rPr lang="en-GB" sz="1200" spc="-5" dirty="0">
                <a:cs typeface="Arial"/>
              </a:rPr>
              <a:t>Vaccine details</a:t>
            </a:r>
          </a:p>
          <a:p>
            <a:pPr marL="12065" algn="ctr">
              <a:lnSpc>
                <a:spcPct val="100000"/>
              </a:lnSpc>
              <a:spcBef>
                <a:spcPts val="105"/>
              </a:spcBef>
              <a:buClr>
                <a:srgbClr val="FFD200"/>
              </a:buClr>
              <a:buSzPct val="68181"/>
              <a:tabLst>
                <a:tab pos="186690" algn="l"/>
              </a:tabLst>
            </a:pPr>
            <a:endParaRPr lang="en-GB" sz="500" dirty="0">
              <a:cs typeface="Arial"/>
            </a:endParaRPr>
          </a:p>
        </p:txBody>
      </p:sp>
      <p:sp>
        <p:nvSpPr>
          <p:cNvPr id="145" name="object 18">
            <a:extLst>
              <a:ext uri="{FF2B5EF4-FFF2-40B4-BE49-F238E27FC236}">
                <a16:creationId xmlns:a16="http://schemas.microsoft.com/office/drawing/2014/main" id="{B18BE72F-194B-4473-A046-9246F7080195}"/>
              </a:ext>
            </a:extLst>
          </p:cNvPr>
          <p:cNvSpPr txBox="1"/>
          <p:nvPr/>
        </p:nvSpPr>
        <p:spPr>
          <a:xfrm>
            <a:off x="3245841" y="5500283"/>
            <a:ext cx="2520000" cy="360000"/>
          </a:xfrm>
          <a:prstGeom prst="round2SameRect">
            <a:avLst/>
          </a:prstGeom>
          <a:solidFill>
            <a:srgbClr val="254B56"/>
          </a:solidFill>
          <a:ln>
            <a:solidFill>
              <a:srgbClr val="254B56"/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marL="923290" marR="288290" indent="-393700" algn="ctr"/>
            <a:r>
              <a:rPr lang="en-GB" sz="1200" b="1" spc="-5" dirty="0">
                <a:solidFill>
                  <a:schemeClr val="bg1"/>
                </a:solidFill>
                <a:cs typeface="Arial"/>
              </a:rPr>
              <a:t>Update Vaccines for</a:t>
            </a:r>
          </a:p>
          <a:p>
            <a:pPr marL="923290" marR="288290" indent="-393700" algn="ctr"/>
            <a:r>
              <a:rPr lang="en-GB" sz="1200" b="1" spc="-5" dirty="0">
                <a:solidFill>
                  <a:schemeClr val="bg1"/>
                </a:solidFill>
                <a:cs typeface="Arial"/>
              </a:rPr>
              <a:t>Sessions of a Facility</a:t>
            </a:r>
            <a:endParaRPr lang="en-GB" sz="1200" b="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46" name="Graphic 145" descr="Clipboard Partially Checked with solid fill">
            <a:extLst>
              <a:ext uri="{FF2B5EF4-FFF2-40B4-BE49-F238E27FC236}">
                <a16:creationId xmlns:a16="http://schemas.microsoft.com/office/drawing/2014/main" id="{533248E8-CB9B-4011-814D-3CA99E5B95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29567" y="4330636"/>
            <a:ext cx="360000" cy="360000"/>
          </a:xfrm>
          <a:prstGeom prst="rect">
            <a:avLst/>
          </a:prstGeom>
        </p:spPr>
      </p:pic>
      <p:pic>
        <p:nvPicPr>
          <p:cNvPr id="147" name="Graphic 146" descr="Daily calendar with solid fill">
            <a:extLst>
              <a:ext uri="{FF2B5EF4-FFF2-40B4-BE49-F238E27FC236}">
                <a16:creationId xmlns:a16="http://schemas.microsoft.com/office/drawing/2014/main" id="{D9E4FD7A-0F1F-4B8B-9081-B9B2738CE7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1955" y="4330636"/>
            <a:ext cx="360000" cy="360000"/>
          </a:xfrm>
          <a:prstGeom prst="rect">
            <a:avLst/>
          </a:prstGeom>
        </p:spPr>
      </p:pic>
      <p:pic>
        <p:nvPicPr>
          <p:cNvPr id="148" name="Graphic 147" descr="Stopwatch 75% with solid fill">
            <a:extLst>
              <a:ext uri="{FF2B5EF4-FFF2-40B4-BE49-F238E27FC236}">
                <a16:creationId xmlns:a16="http://schemas.microsoft.com/office/drawing/2014/main" id="{8F7D2FF1-C631-4B66-9A41-ED7BEBAF30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29567" y="5500282"/>
            <a:ext cx="360000" cy="360000"/>
          </a:xfrm>
          <a:prstGeom prst="rect">
            <a:avLst/>
          </a:prstGeom>
        </p:spPr>
      </p:pic>
      <p:pic>
        <p:nvPicPr>
          <p:cNvPr id="149" name="Graphic 148" descr="Pandemic flattening curve line graph with solid fill">
            <a:extLst>
              <a:ext uri="{FF2B5EF4-FFF2-40B4-BE49-F238E27FC236}">
                <a16:creationId xmlns:a16="http://schemas.microsoft.com/office/drawing/2014/main" id="{6178D8FE-68D4-48CF-82F9-342B8723F5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1955" y="5500282"/>
            <a:ext cx="360000" cy="360000"/>
          </a:xfrm>
          <a:prstGeom prst="rect">
            <a:avLst/>
          </a:prstGeom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7963EAD-3DD9-4828-AF67-18ED3C43C3AF}"/>
              </a:ext>
            </a:extLst>
          </p:cNvPr>
          <p:cNvCxnSpPr>
            <a:cxnSpLocks/>
          </p:cNvCxnSpPr>
          <p:nvPr/>
        </p:nvCxnSpPr>
        <p:spPr>
          <a:xfrm flipV="1">
            <a:off x="2579722" y="2797430"/>
            <a:ext cx="1" cy="347103"/>
          </a:xfrm>
          <a:prstGeom prst="straightConnector1">
            <a:avLst/>
          </a:prstGeom>
          <a:noFill/>
          <a:ln w="28575" cap="flat" cmpd="sng" algn="ctr">
            <a:solidFill>
              <a:srgbClr val="4C9CB2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581176C-7022-459D-A871-936AF29D49BC}"/>
              </a:ext>
            </a:extLst>
          </p:cNvPr>
          <p:cNvCxnSpPr>
            <a:cxnSpLocks/>
          </p:cNvCxnSpPr>
          <p:nvPr/>
        </p:nvCxnSpPr>
        <p:spPr>
          <a:xfrm flipH="1" flipV="1">
            <a:off x="2854371" y="4730676"/>
            <a:ext cx="384179" cy="1"/>
          </a:xfrm>
          <a:prstGeom prst="straightConnector1">
            <a:avLst/>
          </a:prstGeom>
          <a:noFill/>
          <a:ln w="28575" cap="flat" cmpd="sng" algn="ctr">
            <a:solidFill>
              <a:srgbClr val="4C9CB2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BCDF1E1-7133-4F13-AD3D-1DF73791150D}"/>
              </a:ext>
            </a:extLst>
          </p:cNvPr>
          <p:cNvCxnSpPr>
            <a:cxnSpLocks/>
            <a:stCxn id="135" idx="3"/>
            <a:endCxn id="144" idx="1"/>
          </p:cNvCxnSpPr>
          <p:nvPr/>
        </p:nvCxnSpPr>
        <p:spPr>
          <a:xfrm>
            <a:off x="2845270" y="4867518"/>
            <a:ext cx="400571" cy="1169646"/>
          </a:xfrm>
          <a:prstGeom prst="bentConnector3">
            <a:avLst>
              <a:gd name="adj1" fmla="val 50000"/>
            </a:avLst>
          </a:prstGeom>
          <a:ln w="28575">
            <a:solidFill>
              <a:srgbClr val="4C9C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7825DCC-8877-479F-B68B-A05C6F0D3F14}"/>
              </a:ext>
            </a:extLst>
          </p:cNvPr>
          <p:cNvCxnSpPr>
            <a:cxnSpLocks/>
          </p:cNvCxnSpPr>
          <p:nvPr/>
        </p:nvCxnSpPr>
        <p:spPr>
          <a:xfrm flipH="1" flipV="1">
            <a:off x="2854371" y="3515258"/>
            <a:ext cx="384179" cy="1"/>
          </a:xfrm>
          <a:prstGeom prst="straightConnector1">
            <a:avLst/>
          </a:prstGeom>
          <a:noFill/>
          <a:ln w="28575" cap="flat" cmpd="sng" algn="ctr">
            <a:solidFill>
              <a:srgbClr val="4C9CB2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FC9AD33-4A94-4CB3-AD87-D2195D674604}"/>
              </a:ext>
            </a:extLst>
          </p:cNvPr>
          <p:cNvCxnSpPr>
            <a:cxnSpLocks/>
          </p:cNvCxnSpPr>
          <p:nvPr/>
        </p:nvCxnSpPr>
        <p:spPr>
          <a:xfrm flipV="1">
            <a:off x="2579722" y="3977801"/>
            <a:ext cx="1" cy="347103"/>
          </a:xfrm>
          <a:prstGeom prst="straightConnector1">
            <a:avLst/>
          </a:prstGeom>
          <a:noFill/>
          <a:ln w="28575" cap="flat" cmpd="sng" algn="ctr">
            <a:solidFill>
              <a:srgbClr val="4C9CB2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38BD33D-1EE3-463B-858D-48844503F116}"/>
              </a:ext>
            </a:extLst>
          </p:cNvPr>
          <p:cNvCxnSpPr>
            <a:cxnSpLocks/>
          </p:cNvCxnSpPr>
          <p:nvPr/>
        </p:nvCxnSpPr>
        <p:spPr>
          <a:xfrm flipV="1">
            <a:off x="2579722" y="5157448"/>
            <a:ext cx="1" cy="347103"/>
          </a:xfrm>
          <a:prstGeom prst="straightConnector1">
            <a:avLst/>
          </a:prstGeom>
          <a:noFill/>
          <a:ln w="28575" cap="flat" cmpd="sng" algn="ctr">
            <a:solidFill>
              <a:srgbClr val="4C9CB2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1155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A636D-6824-41A5-A8A3-D3FD28CD1835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Onboarding Hospitals </a:t>
            </a:r>
            <a:r>
              <a:rPr lang="en-IN" sz="2400" i="1" dirty="0">
                <a:solidFill>
                  <a:srgbClr val="8EC0CE"/>
                </a:solidFill>
              </a:rPr>
              <a:t>– Registering vaccinating organizations on CoWIN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F0A2E9-A459-4F0A-B1D2-A4513E359464}"/>
              </a:ext>
            </a:extLst>
          </p:cNvPr>
          <p:cNvSpPr/>
          <p:nvPr/>
        </p:nvSpPr>
        <p:spPr>
          <a:xfrm>
            <a:off x="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611F05B-308A-452C-A4B5-1E8824308D5A}"/>
              </a:ext>
            </a:extLst>
          </p:cNvPr>
          <p:cNvSpPr/>
          <p:nvPr/>
        </p:nvSpPr>
        <p:spPr>
          <a:xfrm>
            <a:off x="406380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B7A3B8-5F7F-4778-B847-E57B75C6A308}"/>
              </a:ext>
            </a:extLst>
          </p:cNvPr>
          <p:cNvSpPr/>
          <p:nvPr/>
        </p:nvSpPr>
        <p:spPr>
          <a:xfrm>
            <a:off x="8117467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BF2E28-63AA-495C-A3CE-A07321DA62B6}"/>
              </a:ext>
            </a:extLst>
          </p:cNvPr>
          <p:cNvGrpSpPr/>
          <p:nvPr/>
        </p:nvGrpSpPr>
        <p:grpSpPr>
          <a:xfrm>
            <a:off x="1532357" y="1060686"/>
            <a:ext cx="8892000" cy="5400000"/>
            <a:chOff x="1282262" y="1060688"/>
            <a:chExt cx="9365626" cy="4488774"/>
          </a:xfrm>
        </p:grpSpPr>
        <p:pic>
          <p:nvPicPr>
            <p:cNvPr id="3" name="Picture 2" descr="A picture containing text, monitor, computer, electronics&#10;&#10;Description automatically generated">
              <a:extLst>
                <a:ext uri="{FF2B5EF4-FFF2-40B4-BE49-F238E27FC236}">
                  <a16:creationId xmlns:a16="http://schemas.microsoft.com/office/drawing/2014/main" id="{49ADBBC8-150D-4C2E-ADAE-E11EFBFE1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262" y="1060688"/>
              <a:ext cx="9365626" cy="44887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026F6CD-2452-446A-B26B-6B1D0A1B8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" t="10229" r="1292" b="4783"/>
            <a:stretch/>
          </p:blipFill>
          <p:spPr>
            <a:xfrm>
              <a:off x="2406238" y="1397876"/>
              <a:ext cx="7095743" cy="3636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3387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A636D-6824-41A5-A8A3-D3FD28CD1835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Session Management </a:t>
            </a:r>
            <a:r>
              <a:rPr lang="en-IN" sz="2400" i="1" dirty="0">
                <a:solidFill>
                  <a:srgbClr val="8EC0CE"/>
                </a:solidFill>
              </a:rPr>
              <a:t>– Vaccination control, based on both vaccines &amp; categories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F0A2E9-A459-4F0A-B1D2-A4513E359464}"/>
              </a:ext>
            </a:extLst>
          </p:cNvPr>
          <p:cNvSpPr/>
          <p:nvPr/>
        </p:nvSpPr>
        <p:spPr>
          <a:xfrm>
            <a:off x="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611F05B-308A-452C-A4B5-1E8824308D5A}"/>
              </a:ext>
            </a:extLst>
          </p:cNvPr>
          <p:cNvSpPr/>
          <p:nvPr/>
        </p:nvSpPr>
        <p:spPr>
          <a:xfrm>
            <a:off x="406380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B7A3B8-5F7F-4778-B847-E57B75C6A308}"/>
              </a:ext>
            </a:extLst>
          </p:cNvPr>
          <p:cNvSpPr/>
          <p:nvPr/>
        </p:nvSpPr>
        <p:spPr>
          <a:xfrm>
            <a:off x="8117467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52594C-96DF-42D2-8EAC-9A85350BB4DA}"/>
              </a:ext>
            </a:extLst>
          </p:cNvPr>
          <p:cNvGrpSpPr/>
          <p:nvPr/>
        </p:nvGrpSpPr>
        <p:grpSpPr>
          <a:xfrm>
            <a:off x="1650000" y="1060687"/>
            <a:ext cx="8892000" cy="5400000"/>
            <a:chOff x="1680999" y="1423008"/>
            <a:chExt cx="8830002" cy="4462119"/>
          </a:xfrm>
        </p:grpSpPr>
        <p:pic>
          <p:nvPicPr>
            <p:cNvPr id="3" name="Picture 2" descr="A picture containing text, monitor, computer, electronics&#10;&#10;Description automatically generated">
              <a:extLst>
                <a:ext uri="{FF2B5EF4-FFF2-40B4-BE49-F238E27FC236}">
                  <a16:creationId xmlns:a16="http://schemas.microsoft.com/office/drawing/2014/main" id="{49ADBBC8-150D-4C2E-ADAE-E11EFBFE1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999" y="1423008"/>
              <a:ext cx="8830002" cy="4462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84E5EF-D637-4227-B05D-C82B12392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206" r="1606" b="5199"/>
            <a:stretch/>
          </p:blipFill>
          <p:spPr>
            <a:xfrm>
              <a:off x="2692033" y="1782793"/>
              <a:ext cx="6807933" cy="3292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68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1">
            <a:extLst>
              <a:ext uri="{FF2B5EF4-FFF2-40B4-BE49-F238E27FC236}">
                <a16:creationId xmlns:a16="http://schemas.microsoft.com/office/drawing/2014/main" id="{478C34B0-BCE3-4B4B-8889-F7CAC0D2E9D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0861" y="2026295"/>
            <a:ext cx="1909157" cy="3311249"/>
          </a:xfrm>
          <a:prstGeom prst="rect">
            <a:avLst/>
          </a:prstGeom>
        </p:spPr>
      </p:pic>
      <p:pic>
        <p:nvPicPr>
          <p:cNvPr id="17" name="object 13">
            <a:extLst>
              <a:ext uri="{FF2B5EF4-FFF2-40B4-BE49-F238E27FC236}">
                <a16:creationId xmlns:a16="http://schemas.microsoft.com/office/drawing/2014/main" id="{78C2F916-55C0-4A5A-A68B-D0E397E666A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84917" y="2026295"/>
            <a:ext cx="1923288" cy="31952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A636D-6824-41A5-A8A3-D3FD28CD1835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Mobile Access for Vaccinators </a:t>
            </a:r>
            <a:r>
              <a:rPr lang="en-IN" sz="2400" i="1" dirty="0">
                <a:solidFill>
                  <a:srgbClr val="8EC0CE"/>
                </a:solidFill>
              </a:rPr>
              <a:t>– Plug and play solution for Vaccinators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F0A2E9-A459-4F0A-B1D2-A4513E359464}"/>
              </a:ext>
            </a:extLst>
          </p:cNvPr>
          <p:cNvSpPr/>
          <p:nvPr/>
        </p:nvSpPr>
        <p:spPr>
          <a:xfrm>
            <a:off x="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611F05B-308A-452C-A4B5-1E8824308D5A}"/>
              </a:ext>
            </a:extLst>
          </p:cNvPr>
          <p:cNvSpPr/>
          <p:nvPr/>
        </p:nvSpPr>
        <p:spPr>
          <a:xfrm>
            <a:off x="406380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B7A3B8-5F7F-4778-B847-E57B75C6A308}"/>
              </a:ext>
            </a:extLst>
          </p:cNvPr>
          <p:cNvSpPr/>
          <p:nvPr/>
        </p:nvSpPr>
        <p:spPr>
          <a:xfrm>
            <a:off x="8117467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9BB9352D-134F-4A44-9986-C5FF87155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34" y="1636482"/>
            <a:ext cx="2183009" cy="4380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A0C4441F-8D31-45BC-9BF0-17D43E15E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057" y="1636482"/>
            <a:ext cx="2183009" cy="4380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E851D955-FF69-418B-A242-33B3EEC87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96" y="1636482"/>
            <a:ext cx="2183009" cy="4380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object 19">
            <a:extLst>
              <a:ext uri="{FF2B5EF4-FFF2-40B4-BE49-F238E27FC236}">
                <a16:creationId xmlns:a16="http://schemas.microsoft.com/office/drawing/2014/main" id="{25071083-794A-4D69-8AFB-611256E5279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2055" y="2000507"/>
            <a:ext cx="1879729" cy="32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11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b of wires showing connections between groups and singles">
            <a:extLst>
              <a:ext uri="{FF2B5EF4-FFF2-40B4-BE49-F238E27FC236}">
                <a16:creationId xmlns:a16="http://schemas.microsoft.com/office/drawing/2014/main" id="{DC338E2F-D0D6-4E0D-A4B1-51DFF054B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027445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B9DD2A-F829-4B59-8083-96DF5B4B53F7}"/>
              </a:ext>
            </a:extLst>
          </p:cNvPr>
          <p:cNvSpPr/>
          <p:nvPr/>
        </p:nvSpPr>
        <p:spPr>
          <a:xfrm>
            <a:off x="7180715" y="1"/>
            <a:ext cx="4383819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2000">
                <a:srgbClr val="FFFFFF">
                  <a:alpha val="93000"/>
                </a:srgbClr>
              </a:gs>
              <a:gs pos="72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F7D36-130E-4B5B-844D-922E3DDA3D08}"/>
              </a:ext>
            </a:extLst>
          </p:cNvPr>
          <p:cNvSpPr/>
          <p:nvPr/>
        </p:nvSpPr>
        <p:spPr>
          <a:xfrm>
            <a:off x="7376746" y="4633023"/>
            <a:ext cx="4815254" cy="1372123"/>
          </a:xfrm>
          <a:prstGeom prst="rect">
            <a:avLst/>
          </a:prstGeom>
          <a:solidFill>
            <a:srgbClr val="254B56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AD289-A6E5-4037-BBC2-A13BA6F94991}"/>
              </a:ext>
            </a:extLst>
          </p:cNvPr>
          <p:cNvSpPr txBox="1"/>
          <p:nvPr/>
        </p:nvSpPr>
        <p:spPr>
          <a:xfrm>
            <a:off x="7904286" y="4789567"/>
            <a:ext cx="39080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the Policy Makers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Administrators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243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A636D-6824-41A5-A8A3-D3FD28CD1835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49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Advantages for Policy Makers </a:t>
            </a:r>
            <a:r>
              <a:rPr lang="en-IN" sz="2400" i="1" dirty="0">
                <a:solidFill>
                  <a:srgbClr val="8EC0CE"/>
                </a:solidFill>
              </a:rPr>
              <a:t>– No information asymmetry and alignment of departments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7394EDE-A82F-442F-B463-C4F6B2085FF4}"/>
              </a:ext>
            </a:extLst>
          </p:cNvPr>
          <p:cNvSpPr/>
          <p:nvPr/>
        </p:nvSpPr>
        <p:spPr>
          <a:xfrm>
            <a:off x="0" y="7049258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4BD6FC2-3522-4DDA-A783-D06AB6398C22}"/>
              </a:ext>
            </a:extLst>
          </p:cNvPr>
          <p:cNvSpPr/>
          <p:nvPr/>
        </p:nvSpPr>
        <p:spPr>
          <a:xfrm>
            <a:off x="6096000" y="7049258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CEA2880-4BA5-449F-B59D-B8E657B8CB2F}"/>
              </a:ext>
            </a:extLst>
          </p:cNvPr>
          <p:cNvSpPr/>
          <p:nvPr/>
        </p:nvSpPr>
        <p:spPr>
          <a:xfrm>
            <a:off x="294168" y="3126739"/>
            <a:ext cx="5507665" cy="1612992"/>
          </a:xfrm>
          <a:prstGeom prst="rect">
            <a:avLst/>
          </a:prstGeom>
          <a:solidFill>
            <a:srgbClr val="4C9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/>
          <a:lstStyle/>
          <a:p>
            <a:pPr marR="0" lvl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2AF90E57-A659-490E-9D6D-BA69E43B571F}"/>
              </a:ext>
            </a:extLst>
          </p:cNvPr>
          <p:cNvSpPr/>
          <p:nvPr/>
        </p:nvSpPr>
        <p:spPr>
          <a:xfrm>
            <a:off x="294168" y="1291218"/>
            <a:ext cx="5507665" cy="1612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/>
          <a:lstStyle/>
          <a:p>
            <a:pPr marR="0" lvl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object 7">
            <a:extLst>
              <a:ext uri="{FF2B5EF4-FFF2-40B4-BE49-F238E27FC236}">
                <a16:creationId xmlns:a16="http://schemas.microsoft.com/office/drawing/2014/main" id="{97027315-AF27-4EE4-92C2-0980BD131087}"/>
              </a:ext>
            </a:extLst>
          </p:cNvPr>
          <p:cNvSpPr txBox="1"/>
          <p:nvPr/>
        </p:nvSpPr>
        <p:spPr>
          <a:xfrm>
            <a:off x="456848" y="3332216"/>
            <a:ext cx="2673709" cy="120203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Aft>
                <a:spcPts val="600"/>
              </a:spcAft>
            </a:pPr>
            <a:r>
              <a:rPr lang="en-US" sz="1600" b="1" u="sng" spc="-47" dirty="0">
                <a:solidFill>
                  <a:schemeClr val="bg1"/>
                </a:solidFill>
                <a:cs typeface="Calibri"/>
              </a:rPr>
              <a:t>Efficient Tracking of Certificates</a:t>
            </a:r>
            <a:endParaRPr lang="en-IN" sz="1600" b="1" u="sng" spc="-13" dirty="0">
              <a:solidFill>
                <a:schemeClr val="bg1"/>
              </a:solidFill>
              <a:cs typeface="Calibri"/>
            </a:endParaRPr>
          </a:p>
          <a:p>
            <a:pPr marL="16933" marR="11853"/>
            <a:r>
              <a:rPr lang="en-US" sz="1400" dirty="0">
                <a:solidFill>
                  <a:schemeClr val="bg1"/>
                </a:solidFill>
                <a:ea typeface="Rajdhani"/>
                <a:cs typeface="Rajdhani"/>
                <a:sym typeface="Rajdhani"/>
              </a:rPr>
              <a:t>Providing a reference point post first dose to guide citizens to follow the vaccination schedule and get the same second dose as first</a:t>
            </a:r>
          </a:p>
        </p:txBody>
      </p:sp>
      <p:sp>
        <p:nvSpPr>
          <p:cNvPr id="162" name="object 7">
            <a:extLst>
              <a:ext uri="{FF2B5EF4-FFF2-40B4-BE49-F238E27FC236}">
                <a16:creationId xmlns:a16="http://schemas.microsoft.com/office/drawing/2014/main" id="{2BDC54A3-3418-4899-AFE2-6F13BA891FBF}"/>
              </a:ext>
            </a:extLst>
          </p:cNvPr>
          <p:cNvSpPr txBox="1"/>
          <p:nvPr/>
        </p:nvSpPr>
        <p:spPr>
          <a:xfrm>
            <a:off x="2993445" y="1490283"/>
            <a:ext cx="2673709" cy="120203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Aft>
                <a:spcPts val="600"/>
              </a:spcAft>
            </a:pPr>
            <a:r>
              <a:rPr lang="en-IN" sz="1600" b="1" u="sng" spc="-1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Single Source of Truth</a:t>
            </a:r>
          </a:p>
          <a:p>
            <a:pPr marL="16933" marR="11853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ajdhani"/>
                <a:cs typeface="Rajdhani"/>
                <a:sym typeface="Rajdhani"/>
              </a:rPr>
              <a:t>Aligns all stakeholders to prevent any form of rent-seeking and truly making each stakeholder accountable for their actions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B1D1D9B-4BB5-4D58-96A5-F04D2495DA78}"/>
              </a:ext>
            </a:extLst>
          </p:cNvPr>
          <p:cNvSpPr/>
          <p:nvPr/>
        </p:nvSpPr>
        <p:spPr>
          <a:xfrm>
            <a:off x="6390167" y="3126739"/>
            <a:ext cx="5507665" cy="1612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/>
          <a:lstStyle/>
          <a:p>
            <a:pPr marR="0" lvl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B31888B-81F7-4FC6-A21F-CB2854416531}"/>
              </a:ext>
            </a:extLst>
          </p:cNvPr>
          <p:cNvSpPr/>
          <p:nvPr/>
        </p:nvSpPr>
        <p:spPr>
          <a:xfrm>
            <a:off x="6390167" y="1291218"/>
            <a:ext cx="5507665" cy="1612992"/>
          </a:xfrm>
          <a:prstGeom prst="rect">
            <a:avLst/>
          </a:prstGeom>
          <a:solidFill>
            <a:srgbClr val="4C9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/>
          <a:lstStyle/>
          <a:p>
            <a:pPr marR="0" lvl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3" name="Picture 182" descr="Two surgeons reviewing an x-ray">
            <a:extLst>
              <a:ext uri="{FF2B5EF4-FFF2-40B4-BE49-F238E27FC236}">
                <a16:creationId xmlns:a16="http://schemas.microsoft.com/office/drawing/2014/main" id="{027986A1-ABD1-41D1-89C8-086A32265F3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749" y="1291218"/>
            <a:ext cx="2541083" cy="1612991"/>
          </a:xfrm>
          <a:prstGeom prst="rect">
            <a:avLst/>
          </a:prstGeom>
        </p:spPr>
      </p:pic>
      <p:sp>
        <p:nvSpPr>
          <p:cNvPr id="184" name="object 7">
            <a:extLst>
              <a:ext uri="{FF2B5EF4-FFF2-40B4-BE49-F238E27FC236}">
                <a16:creationId xmlns:a16="http://schemas.microsoft.com/office/drawing/2014/main" id="{3B1C0753-0F4A-4732-B9D8-088BA2CB71B0}"/>
              </a:ext>
            </a:extLst>
          </p:cNvPr>
          <p:cNvSpPr txBox="1"/>
          <p:nvPr/>
        </p:nvSpPr>
        <p:spPr>
          <a:xfrm>
            <a:off x="9089444" y="3332216"/>
            <a:ext cx="2673709" cy="1202038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Aft>
                <a:spcPts val="600"/>
              </a:spcAft>
            </a:pPr>
            <a:r>
              <a:rPr lang="en-US" sz="1600" b="1" u="sng" spc="-4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Evaluating Geographical coverage</a:t>
            </a:r>
            <a:endParaRPr lang="en-IN" sz="1600" b="1" u="sng" spc="-13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16933" marR="11853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ajdhani"/>
                <a:cs typeface="Rajdhani"/>
                <a:sym typeface="Rajdhani"/>
              </a:rPr>
              <a:t>Facilitates coverage at a granular geographical level that helps get a view of each district at a state level to evaluate progress of vaccination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0A0E27A-7BDC-46DA-B3F2-4BEC33A89CE6}"/>
              </a:ext>
            </a:extLst>
          </p:cNvPr>
          <p:cNvSpPr/>
          <p:nvPr/>
        </p:nvSpPr>
        <p:spPr>
          <a:xfrm>
            <a:off x="3342168" y="4965880"/>
            <a:ext cx="5507665" cy="1612992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/>
          <a:lstStyle/>
          <a:p>
            <a:pPr marR="0" lvl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object 7">
            <a:extLst>
              <a:ext uri="{FF2B5EF4-FFF2-40B4-BE49-F238E27FC236}">
                <a16:creationId xmlns:a16="http://schemas.microsoft.com/office/drawing/2014/main" id="{07F3B899-14E4-4C28-9CE6-D175F8E580EA}"/>
              </a:ext>
            </a:extLst>
          </p:cNvPr>
          <p:cNvSpPr txBox="1"/>
          <p:nvPr/>
        </p:nvSpPr>
        <p:spPr>
          <a:xfrm>
            <a:off x="3504848" y="5164945"/>
            <a:ext cx="2673709" cy="12148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Aft>
                <a:spcPts val="600"/>
              </a:spcAft>
            </a:pPr>
            <a:r>
              <a:rPr lang="en-IN" sz="1600" b="1" u="sng" spc="-13" dirty="0">
                <a:solidFill>
                  <a:schemeClr val="bg1"/>
                </a:solidFill>
                <a:latin typeface="Calibri"/>
                <a:cs typeface="Calibri"/>
              </a:rPr>
              <a:t>Inclusivity</a:t>
            </a:r>
          </a:p>
          <a:p>
            <a:pPr marL="16933" marR="6773">
              <a:spcBef>
                <a:spcPts val="133"/>
              </a:spcBef>
            </a:pPr>
            <a:r>
              <a:rPr lang="en-US" sz="1400" dirty="0">
                <a:solidFill>
                  <a:schemeClr val="bg1"/>
                </a:solidFill>
                <a:ea typeface="Rajdhani"/>
                <a:cs typeface="Rajdhani"/>
                <a:sym typeface="Rajdhani"/>
              </a:rPr>
              <a:t>Multiple modes of registration in offline walk-ins, online and assisted through help centres and call centres ensure access for all</a:t>
            </a:r>
          </a:p>
        </p:txBody>
      </p:sp>
      <p:pic>
        <p:nvPicPr>
          <p:cNvPr id="187" name="object 10">
            <a:extLst>
              <a:ext uri="{FF2B5EF4-FFF2-40B4-BE49-F238E27FC236}">
                <a16:creationId xmlns:a16="http://schemas.microsoft.com/office/drawing/2014/main" id="{6BDA8F0C-9787-4D26-8CD4-E6E34DCD8E6D}"/>
              </a:ext>
            </a:extLst>
          </p:cNvPr>
          <p:cNvPicPr/>
          <p:nvPr/>
        </p:nvPicPr>
        <p:blipFill rotWithShape="1">
          <a:blip r:embed="rId3" cstate="print">
            <a:grayscl/>
          </a:blip>
          <a:srcRect b="16508"/>
          <a:stretch/>
        </p:blipFill>
        <p:spPr>
          <a:xfrm>
            <a:off x="6317326" y="4964070"/>
            <a:ext cx="2532507" cy="1612986"/>
          </a:xfrm>
          <a:prstGeom prst="rect">
            <a:avLst/>
          </a:prstGeom>
        </p:spPr>
      </p:pic>
      <p:sp>
        <p:nvSpPr>
          <p:cNvPr id="189" name="object 7">
            <a:extLst>
              <a:ext uri="{FF2B5EF4-FFF2-40B4-BE49-F238E27FC236}">
                <a16:creationId xmlns:a16="http://schemas.microsoft.com/office/drawing/2014/main" id="{2955CE07-83E9-4241-8511-B47C99FD766C}"/>
              </a:ext>
            </a:extLst>
          </p:cNvPr>
          <p:cNvSpPr txBox="1"/>
          <p:nvPr/>
        </p:nvSpPr>
        <p:spPr>
          <a:xfrm>
            <a:off x="6552847" y="1490283"/>
            <a:ext cx="2673709" cy="120203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Aft>
                <a:spcPts val="600"/>
              </a:spcAft>
            </a:pPr>
            <a:r>
              <a:rPr lang="en-IN" sz="1600" b="1" u="sng" spc="-13" dirty="0">
                <a:solidFill>
                  <a:schemeClr val="bg1"/>
                </a:solidFill>
                <a:latin typeface="Calibri"/>
                <a:cs typeface="Calibri"/>
              </a:rPr>
              <a:t>Tracking AEFI for Vaccines</a:t>
            </a:r>
          </a:p>
          <a:p>
            <a:pPr marL="16933" marR="11853"/>
            <a:r>
              <a:rPr lang="en-IN" sz="14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Allows recording of AEFI to form data-driven public health policy and evaluate the efficacy of different vaccines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0AD27F74-C56B-4A54-BB05-83E4D7A412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7"/>
          <a:stretch/>
        </p:blipFill>
        <p:spPr>
          <a:xfrm>
            <a:off x="6390167" y="3126739"/>
            <a:ext cx="2532508" cy="1612992"/>
          </a:xfrm>
          <a:prstGeom prst="rect">
            <a:avLst/>
          </a:prstGeom>
        </p:spPr>
      </p:pic>
      <p:pic>
        <p:nvPicPr>
          <p:cNvPr id="20" name="Picture 19" descr="Woman signing contract">
            <a:extLst>
              <a:ext uri="{FF2B5EF4-FFF2-40B4-BE49-F238E27FC236}">
                <a16:creationId xmlns:a16="http://schemas.microsoft.com/office/drawing/2014/main" id="{C17F0852-96D2-49B5-86DC-3A6C792C9F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/>
          <a:stretch/>
        </p:blipFill>
        <p:spPr>
          <a:xfrm>
            <a:off x="3221466" y="3103275"/>
            <a:ext cx="2580367" cy="1636456"/>
          </a:xfrm>
          <a:prstGeom prst="rect">
            <a:avLst/>
          </a:prstGeom>
        </p:spPr>
      </p:pic>
      <p:pic>
        <p:nvPicPr>
          <p:cNvPr id="3" name="Picture 2" descr="Colorful lights on the road">
            <a:extLst>
              <a:ext uri="{FF2B5EF4-FFF2-40B4-BE49-F238E27FC236}">
                <a16:creationId xmlns:a16="http://schemas.microsoft.com/office/drawing/2014/main" id="{86FD23D1-3AEB-4032-80FE-07AF7AFE9E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70"/>
          <a:stretch/>
        </p:blipFill>
        <p:spPr>
          <a:xfrm>
            <a:off x="294169" y="1291218"/>
            <a:ext cx="2564598" cy="16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42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4A5730-D092-46F9-A275-EC88C2B4A2DB}"/>
              </a:ext>
            </a:extLst>
          </p:cNvPr>
          <p:cNvSpPr/>
          <p:nvPr/>
        </p:nvSpPr>
        <p:spPr>
          <a:xfrm>
            <a:off x="4514850" y="820836"/>
            <a:ext cx="7677150" cy="6037164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CA6D3E-AF1E-4073-9804-58090FCD2149}"/>
              </a:ext>
            </a:extLst>
          </p:cNvPr>
          <p:cNvSpPr/>
          <p:nvPr/>
        </p:nvSpPr>
        <p:spPr>
          <a:xfrm>
            <a:off x="0" y="7355655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7BDD77-8BA1-4BAA-A9C4-264A00556F5D}"/>
              </a:ext>
            </a:extLst>
          </p:cNvPr>
          <p:cNvSpPr/>
          <p:nvPr/>
        </p:nvSpPr>
        <p:spPr>
          <a:xfrm>
            <a:off x="6096000" y="7355655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E53E34-0BBE-4009-8DB2-23375897DE9A}"/>
              </a:ext>
            </a:extLst>
          </p:cNvPr>
          <p:cNvSpPr/>
          <p:nvPr/>
        </p:nvSpPr>
        <p:spPr>
          <a:xfrm>
            <a:off x="6606000" y="6978779"/>
            <a:ext cx="1692000" cy="146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FBA99D-88B8-419F-A2BD-3A1068DB08B3}"/>
              </a:ext>
            </a:extLst>
          </p:cNvPr>
          <p:cNvSpPr/>
          <p:nvPr/>
        </p:nvSpPr>
        <p:spPr>
          <a:xfrm>
            <a:off x="8298000" y="6978779"/>
            <a:ext cx="1692000" cy="146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7B243B-CDBB-4704-9CB2-16874BF18B48}"/>
              </a:ext>
            </a:extLst>
          </p:cNvPr>
          <p:cNvSpPr/>
          <p:nvPr/>
        </p:nvSpPr>
        <p:spPr>
          <a:xfrm>
            <a:off x="9990000" y="6978779"/>
            <a:ext cx="1692000" cy="146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CoWIN Dashboard </a:t>
            </a:r>
            <a:r>
              <a:rPr lang="en-IN" sz="2400" i="1" dirty="0">
                <a:solidFill>
                  <a:srgbClr val="8EC0CE"/>
                </a:solidFill>
              </a:rPr>
              <a:t>– Transparency of data for all stakeholders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69F943-50C3-45F2-BD92-FF593CC96E89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BC5C58-690D-423E-B50A-97796663C33D}"/>
              </a:ext>
            </a:extLst>
          </p:cNvPr>
          <p:cNvSpPr txBox="1"/>
          <p:nvPr/>
        </p:nvSpPr>
        <p:spPr>
          <a:xfrm>
            <a:off x="477993" y="1151583"/>
            <a:ext cx="3507971" cy="2485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rgbClr val="4C9CB2"/>
                </a:solidFill>
                <a:cs typeface="Calibri" panose="020F0502020204030204" pitchFamily="34" charset="0"/>
              </a:rPr>
              <a:t>Features provided by Dashboard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 Vaccinations Centres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of Citizens Registered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of Vaccine doses Administered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Split b/w 1</a:t>
            </a:r>
            <a:r>
              <a:rPr lang="en-IN" sz="14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2</a:t>
            </a:r>
            <a:r>
              <a:rPr lang="en-IN" sz="14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Dose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AEFI reports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 by States &amp; District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Split by 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 and Gender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Split by Vaccines brands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D12A8FD-99AA-4754-90EC-2706A80F1A9E}"/>
              </a:ext>
            </a:extLst>
          </p:cNvPr>
          <p:cNvSpPr/>
          <p:nvPr/>
        </p:nvSpPr>
        <p:spPr>
          <a:xfrm>
            <a:off x="5372101" y="6315271"/>
            <a:ext cx="59626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Live Co-WIN Dashboard - </a:t>
            </a:r>
            <a:r>
              <a:rPr lang="en-US" sz="1600" b="1" dirty="0">
                <a:solidFill>
                  <a:srgbClr val="254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https://dashboard.cowin.gov.in/</a:t>
            </a:r>
            <a:endParaRPr lang="en-US" sz="1600" b="1" dirty="0">
              <a:solidFill>
                <a:srgbClr val="254B56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5E60D3-ECF7-48BA-9BA6-22C5E862B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9"/>
          <a:stretch/>
        </p:blipFill>
        <p:spPr>
          <a:xfrm>
            <a:off x="4932800" y="4359123"/>
            <a:ext cx="6841251" cy="181332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4E61F5E-7F9E-4D7D-9655-B5E292B2A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00" y="1167715"/>
            <a:ext cx="6841250" cy="33084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821FCA-F149-45F1-9CF1-5E50A7D9F09A}"/>
              </a:ext>
            </a:extLst>
          </p:cNvPr>
          <p:cNvCxnSpPr>
            <a:cxnSpLocks/>
          </p:cNvCxnSpPr>
          <p:nvPr/>
        </p:nvCxnSpPr>
        <p:spPr>
          <a:xfrm>
            <a:off x="187231" y="3839418"/>
            <a:ext cx="408949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1774A1-033D-433A-9753-7E1CB8664128}"/>
              </a:ext>
            </a:extLst>
          </p:cNvPr>
          <p:cNvSpPr txBox="1"/>
          <p:nvPr/>
        </p:nvSpPr>
        <p:spPr>
          <a:xfrm>
            <a:off x="477993" y="4041958"/>
            <a:ext cx="3507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rgbClr val="4C9CB2"/>
                </a:solidFill>
                <a:cs typeface="Calibri" panose="020F0502020204030204" pitchFamily="34" charset="0"/>
              </a:rPr>
              <a:t>Accessible by all</a:t>
            </a:r>
          </a:p>
        </p:txBody>
      </p:sp>
      <p:pic>
        <p:nvPicPr>
          <p:cNvPr id="6" name="Graphic 5" descr="Hospital with solid fill">
            <a:extLst>
              <a:ext uri="{FF2B5EF4-FFF2-40B4-BE49-F238E27FC236}">
                <a16:creationId xmlns:a16="http://schemas.microsoft.com/office/drawing/2014/main" id="{2CED513D-17CB-418A-B525-B83255BF5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676" y="4754974"/>
            <a:ext cx="914400" cy="914400"/>
          </a:xfrm>
          <a:prstGeom prst="rect">
            <a:avLst/>
          </a:prstGeom>
        </p:spPr>
      </p:pic>
      <p:pic>
        <p:nvPicPr>
          <p:cNvPr id="8" name="Graphic 7" descr="Bank with solid fill">
            <a:extLst>
              <a:ext uri="{FF2B5EF4-FFF2-40B4-BE49-F238E27FC236}">
                <a16:creationId xmlns:a16="http://schemas.microsoft.com/office/drawing/2014/main" id="{A3165F2A-695E-4350-8F9D-78DE87286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4778" y="4727082"/>
            <a:ext cx="914400" cy="914400"/>
          </a:xfrm>
          <a:prstGeom prst="rect">
            <a:avLst/>
          </a:prstGeom>
        </p:spPr>
      </p:pic>
      <p:pic>
        <p:nvPicPr>
          <p:cNvPr id="10" name="Graphic 9" descr="Universal access with solid fill">
            <a:extLst>
              <a:ext uri="{FF2B5EF4-FFF2-40B4-BE49-F238E27FC236}">
                <a16:creationId xmlns:a16="http://schemas.microsoft.com/office/drawing/2014/main" id="{A4674612-7776-449D-9405-D0F1F907DE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0400" y="4754974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E2039A-7E53-4C12-9F62-61859BE290C9}"/>
              </a:ext>
            </a:extLst>
          </p:cNvPr>
          <p:cNvSpPr txBox="1"/>
          <p:nvPr/>
        </p:nvSpPr>
        <p:spPr>
          <a:xfrm>
            <a:off x="1543921" y="5621406"/>
            <a:ext cx="1376114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Policy Makers</a:t>
            </a:r>
          </a:p>
          <a:p>
            <a:pPr algn="ctr"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State &amp; District Administrators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88E05C-E1B9-411C-AE43-466CD9A6A929}"/>
              </a:ext>
            </a:extLst>
          </p:cNvPr>
          <p:cNvSpPr txBox="1"/>
          <p:nvPr/>
        </p:nvSpPr>
        <p:spPr>
          <a:xfrm>
            <a:off x="2969543" y="5621406"/>
            <a:ext cx="1376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All Citizens and foreign entities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EC24BF-E373-4C2B-99FD-872D271727D6}"/>
              </a:ext>
            </a:extLst>
          </p:cNvPr>
          <p:cNvSpPr txBox="1"/>
          <p:nvPr/>
        </p:nvSpPr>
        <p:spPr>
          <a:xfrm>
            <a:off x="122819" y="5621406"/>
            <a:ext cx="1376114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Hospitals</a:t>
            </a:r>
          </a:p>
          <a:p>
            <a:pPr algn="ctr"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Vaccinators</a:t>
            </a:r>
          </a:p>
        </p:txBody>
      </p:sp>
    </p:spTree>
    <p:extLst>
      <p:ext uri="{BB962C8B-B14F-4D97-AF65-F5344CB8AC3E}">
        <p14:creationId xmlns:p14="http://schemas.microsoft.com/office/powerpoint/2010/main" val="194475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D7B096-4F2E-4352-B46F-28B7DE1D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A4148-0428-4C59-A367-E0A00B477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078B96-FF3E-40D1-B6EA-F5E997F9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982"/>
            <a:ext cx="12192000" cy="1325563"/>
          </a:xfr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IN" sz="3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	India – A Perspective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EC7A9C-1A91-43B7-9638-FD648EC804EF}"/>
              </a:ext>
            </a:extLst>
          </p:cNvPr>
          <p:cNvGrpSpPr/>
          <p:nvPr/>
        </p:nvGrpSpPr>
        <p:grpSpPr>
          <a:xfrm>
            <a:off x="263301" y="1473199"/>
            <a:ext cx="2507225" cy="2419633"/>
            <a:chOff x="4842387" y="692588"/>
            <a:chExt cx="2507225" cy="2906812"/>
          </a:xfrm>
        </p:grpSpPr>
        <p:pic>
          <p:nvPicPr>
            <p:cNvPr id="2050" name="Picture 2" descr="Population Icons - Download Free Vector Icons | Noun Project">
              <a:extLst>
                <a:ext uri="{FF2B5EF4-FFF2-40B4-BE49-F238E27FC236}">
                  <a16:creationId xmlns:a16="http://schemas.microsoft.com/office/drawing/2014/main" id="{4AF499A7-4FC7-4F3E-8CC8-5626C0038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621" y="692588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6DC8A0-90DB-4647-8C2B-1D99B3C8D753}"/>
                </a:ext>
              </a:extLst>
            </p:cNvPr>
            <p:cNvSpPr txBox="1"/>
            <p:nvPr/>
          </p:nvSpPr>
          <p:spPr>
            <a:xfrm>
              <a:off x="4842387" y="2399071"/>
              <a:ext cx="25072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/>
                <a:t>Population</a:t>
              </a:r>
            </a:p>
            <a:p>
              <a:r>
                <a:rPr lang="en-IN" sz="3600" b="1" dirty="0"/>
                <a:t>1.36 Billion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36282-8CC2-454E-BEF5-10AFB2CC8C2A}"/>
              </a:ext>
            </a:extLst>
          </p:cNvPr>
          <p:cNvGrpSpPr/>
          <p:nvPr/>
        </p:nvGrpSpPr>
        <p:grpSpPr>
          <a:xfrm>
            <a:off x="4526670" y="1524649"/>
            <a:ext cx="2871019" cy="2378993"/>
            <a:chOff x="4508088" y="2108125"/>
            <a:chExt cx="2871019" cy="2736911"/>
          </a:xfrm>
        </p:grpSpPr>
        <p:pic>
          <p:nvPicPr>
            <p:cNvPr id="2052" name="Picture 4" descr="Sex Ratio png images | PNGEgg">
              <a:extLst>
                <a:ext uri="{FF2B5EF4-FFF2-40B4-BE49-F238E27FC236}">
                  <a16:creationId xmlns:a16="http://schemas.microsoft.com/office/drawing/2014/main" id="{7EB0422B-36FC-4A3A-9024-7E8A3E780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8325" y="2108125"/>
              <a:ext cx="1590983" cy="159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60EA-08C5-4E8C-B1EB-3C8CC4FC02A4}"/>
                </a:ext>
              </a:extLst>
            </p:cNvPr>
            <p:cNvSpPr txBox="1"/>
            <p:nvPr/>
          </p:nvSpPr>
          <p:spPr>
            <a:xfrm>
              <a:off x="4508088" y="3644707"/>
              <a:ext cx="28710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/>
                <a:t>Male: Female</a:t>
              </a:r>
            </a:p>
            <a:p>
              <a:pPr algn="ctr"/>
              <a:r>
                <a:rPr lang="en-IN" sz="3600" b="1" dirty="0"/>
                <a:t>1000 : 943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300834-B2C3-49F7-B80D-3B7FB092C803}"/>
              </a:ext>
            </a:extLst>
          </p:cNvPr>
          <p:cNvGrpSpPr/>
          <p:nvPr/>
        </p:nvGrpSpPr>
        <p:grpSpPr>
          <a:xfrm>
            <a:off x="9090536" y="1524649"/>
            <a:ext cx="2738283" cy="2191183"/>
            <a:chOff x="9173497" y="2300748"/>
            <a:chExt cx="2738283" cy="25571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014777-E4EA-47A0-94EA-128DEB7D99E2}"/>
                </a:ext>
              </a:extLst>
            </p:cNvPr>
            <p:cNvGrpSpPr/>
            <p:nvPr/>
          </p:nvGrpSpPr>
          <p:grpSpPr>
            <a:xfrm>
              <a:off x="9173497" y="2300748"/>
              <a:ext cx="2374589" cy="1217945"/>
              <a:chOff x="1681316" y="4127091"/>
              <a:chExt cx="3656065" cy="1709583"/>
            </a:xfrm>
          </p:grpSpPr>
          <p:pic>
            <p:nvPicPr>
              <p:cNvPr id="2054" name="Picture 6" descr="Rural - Free nature icons">
                <a:extLst>
                  <a:ext uri="{FF2B5EF4-FFF2-40B4-BE49-F238E27FC236}">
                    <a16:creationId xmlns:a16="http://schemas.microsoft.com/office/drawing/2014/main" id="{3A458698-B91D-41B6-AF82-1B9AC7C5DE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316" y="4127091"/>
                <a:ext cx="1709583" cy="1709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Free Urban Planning Icon of Colored Outline style - Available in SVG, PNG,  EPS, AI &amp;amp; Icon fonts">
                <a:extLst>
                  <a:ext uri="{FF2B5EF4-FFF2-40B4-BE49-F238E27FC236}">
                    <a16:creationId xmlns:a16="http://schemas.microsoft.com/office/drawing/2014/main" id="{697689C9-68F3-47BB-98C9-5EA9BF054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7097" y="4186390"/>
                <a:ext cx="1650284" cy="1650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824B02-09B9-44F3-8F7D-C6CD948BC451}"/>
                </a:ext>
              </a:extLst>
            </p:cNvPr>
            <p:cNvSpPr txBox="1"/>
            <p:nvPr/>
          </p:nvSpPr>
          <p:spPr>
            <a:xfrm>
              <a:off x="9173497" y="3657599"/>
              <a:ext cx="27382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/>
                <a:t>Rural : Urban</a:t>
              </a:r>
            </a:p>
            <a:p>
              <a:r>
                <a:rPr lang="en-IN" sz="3600" b="1" dirty="0"/>
                <a:t>65     :     35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A3FB88-CDE7-4FAD-A269-97835E387FAC}"/>
              </a:ext>
            </a:extLst>
          </p:cNvPr>
          <p:cNvGrpSpPr/>
          <p:nvPr/>
        </p:nvGrpSpPr>
        <p:grpSpPr>
          <a:xfrm>
            <a:off x="6242398" y="4057925"/>
            <a:ext cx="3264309" cy="2569390"/>
            <a:chOff x="4281945" y="3735620"/>
            <a:chExt cx="3264309" cy="2876516"/>
          </a:xfrm>
        </p:grpSpPr>
        <p:pic>
          <p:nvPicPr>
            <p:cNvPr id="2058" name="Picture 10" descr="Digital Divide Icons - Download Free Vector Icons | Noun Project">
              <a:extLst>
                <a:ext uri="{FF2B5EF4-FFF2-40B4-BE49-F238E27FC236}">
                  <a16:creationId xmlns:a16="http://schemas.microsoft.com/office/drawing/2014/main" id="{3A6609C4-F1BC-4F17-998D-D4EBC9347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00" y="373562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E25A22-7704-4041-B340-544032315534}"/>
                </a:ext>
              </a:extLst>
            </p:cNvPr>
            <p:cNvSpPr txBox="1"/>
            <p:nvPr/>
          </p:nvSpPr>
          <p:spPr>
            <a:xfrm>
              <a:off x="4281945" y="5411807"/>
              <a:ext cx="32643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/>
                <a:t>Low internet &amp; mobile density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7F0969-A26C-419D-9948-495731ED40B3}"/>
              </a:ext>
            </a:extLst>
          </p:cNvPr>
          <p:cNvGrpSpPr/>
          <p:nvPr/>
        </p:nvGrpSpPr>
        <p:grpSpPr>
          <a:xfrm>
            <a:off x="1686559" y="4057925"/>
            <a:ext cx="3760348" cy="2663550"/>
            <a:chOff x="1949246" y="3764451"/>
            <a:chExt cx="3456684" cy="31178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A2A0E4-9791-45A9-870F-4F4CE053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06025" y="3764451"/>
              <a:ext cx="2143125" cy="21431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2D3BE5-4D39-46F9-9757-F9F7CD11C683}"/>
                </a:ext>
              </a:extLst>
            </p:cNvPr>
            <p:cNvSpPr txBox="1"/>
            <p:nvPr/>
          </p:nvSpPr>
          <p:spPr>
            <a:xfrm>
              <a:off x="1949246" y="5681947"/>
              <a:ext cx="34566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/>
                <a:t>Tribal Population</a:t>
              </a:r>
            </a:p>
            <a:p>
              <a:pPr algn="ctr"/>
              <a:r>
                <a:rPr lang="en-IN" sz="3600" b="1" dirty="0"/>
                <a:t>100:8.6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81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81F1-AE7E-4D6D-A285-94509EC7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816"/>
            <a:ext cx="12192000" cy="786342"/>
          </a:xfr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	National COVID-19 Vaccination Milestones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EF0C4A9-38CF-4B84-B723-FF867CCE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7188E-3A14-45E4-B621-95E8A6F6C8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A10342-508A-4D19-B6C1-278C468FD7E0}"/>
              </a:ext>
            </a:extLst>
          </p:cNvPr>
          <p:cNvSpPr/>
          <p:nvPr/>
        </p:nvSpPr>
        <p:spPr>
          <a:xfrm>
            <a:off x="0" y="5532930"/>
            <a:ext cx="12192000" cy="122456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Phase 1 aim – </a:t>
            </a: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 protect &amp; strengthen the healthcare &amp; pandemic response system and professionals who man it.</a:t>
            </a:r>
          </a:p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Phase 2 aim – To protect the most vulnerable population i.e. </a:t>
            </a: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≥ 45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years</a:t>
            </a: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(contributing to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80% of COVID related mortality in the country).</a:t>
            </a: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Phase 3 aim – To protect the entire at risk population i.e. 18 years and above via a rapid scale up of vaccination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96973" y="930556"/>
            <a:ext cx="11598054" cy="4532013"/>
            <a:chOff x="335270" y="1519438"/>
            <a:chExt cx="11598054" cy="4532013"/>
          </a:xfrm>
        </p:grpSpPr>
        <p:sp>
          <p:nvSpPr>
            <p:cNvPr id="7" name="Right Arrow 6"/>
            <p:cNvSpPr/>
            <p:nvPr/>
          </p:nvSpPr>
          <p:spPr>
            <a:xfrm>
              <a:off x="1199043" y="1519438"/>
              <a:ext cx="9793912" cy="4532013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335270" y="2879041"/>
              <a:ext cx="1531066" cy="1812805"/>
            </a:xfrm>
            <a:custGeom>
              <a:avLst/>
              <a:gdLst>
                <a:gd name="connsiteX0" fmla="*/ 0 w 1531066"/>
                <a:gd name="connsiteY0" fmla="*/ 255183 h 1812805"/>
                <a:gd name="connsiteX1" fmla="*/ 255183 w 1531066"/>
                <a:gd name="connsiteY1" fmla="*/ 0 h 1812805"/>
                <a:gd name="connsiteX2" fmla="*/ 1275883 w 1531066"/>
                <a:gd name="connsiteY2" fmla="*/ 0 h 1812805"/>
                <a:gd name="connsiteX3" fmla="*/ 1531066 w 1531066"/>
                <a:gd name="connsiteY3" fmla="*/ 255183 h 1812805"/>
                <a:gd name="connsiteX4" fmla="*/ 1531066 w 1531066"/>
                <a:gd name="connsiteY4" fmla="*/ 1557622 h 1812805"/>
                <a:gd name="connsiteX5" fmla="*/ 1275883 w 1531066"/>
                <a:gd name="connsiteY5" fmla="*/ 1812805 h 1812805"/>
                <a:gd name="connsiteX6" fmla="*/ 255183 w 1531066"/>
                <a:gd name="connsiteY6" fmla="*/ 1812805 h 1812805"/>
                <a:gd name="connsiteX7" fmla="*/ 0 w 1531066"/>
                <a:gd name="connsiteY7" fmla="*/ 1557622 h 1812805"/>
                <a:gd name="connsiteX8" fmla="*/ 0 w 1531066"/>
                <a:gd name="connsiteY8" fmla="*/ 255183 h 18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1066" h="1812805">
                  <a:moveTo>
                    <a:pt x="0" y="255183"/>
                  </a:moveTo>
                  <a:cubicBezTo>
                    <a:pt x="0" y="114249"/>
                    <a:pt x="114249" y="0"/>
                    <a:pt x="255183" y="0"/>
                  </a:cubicBezTo>
                  <a:lnTo>
                    <a:pt x="1275883" y="0"/>
                  </a:lnTo>
                  <a:cubicBezTo>
                    <a:pt x="1416817" y="0"/>
                    <a:pt x="1531066" y="114249"/>
                    <a:pt x="1531066" y="255183"/>
                  </a:cubicBezTo>
                  <a:lnTo>
                    <a:pt x="1531066" y="1557622"/>
                  </a:lnTo>
                  <a:cubicBezTo>
                    <a:pt x="1531066" y="1698556"/>
                    <a:pt x="1416817" y="1812805"/>
                    <a:pt x="1275883" y="1812805"/>
                  </a:cubicBezTo>
                  <a:lnTo>
                    <a:pt x="255183" y="1812805"/>
                  </a:lnTo>
                  <a:cubicBezTo>
                    <a:pt x="114249" y="1812805"/>
                    <a:pt x="0" y="1698556"/>
                    <a:pt x="0" y="1557622"/>
                  </a:cubicBezTo>
                  <a:lnTo>
                    <a:pt x="0" y="255183"/>
                  </a:lnTo>
                  <a:close/>
                </a:path>
              </a:pathLst>
            </a:custGeom>
            <a:solidFill>
              <a:schemeClr val="tx2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6180" tIns="166180" rIns="166180" bIns="166180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Health Care Workers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207278" y="2879041"/>
              <a:ext cx="2045649" cy="1812805"/>
            </a:xfrm>
            <a:custGeom>
              <a:avLst/>
              <a:gdLst>
                <a:gd name="connsiteX0" fmla="*/ 0 w 2045649"/>
                <a:gd name="connsiteY0" fmla="*/ 302140 h 1812805"/>
                <a:gd name="connsiteX1" fmla="*/ 302140 w 2045649"/>
                <a:gd name="connsiteY1" fmla="*/ 0 h 1812805"/>
                <a:gd name="connsiteX2" fmla="*/ 1743509 w 2045649"/>
                <a:gd name="connsiteY2" fmla="*/ 0 h 1812805"/>
                <a:gd name="connsiteX3" fmla="*/ 2045649 w 2045649"/>
                <a:gd name="connsiteY3" fmla="*/ 302140 h 1812805"/>
                <a:gd name="connsiteX4" fmla="*/ 2045649 w 2045649"/>
                <a:gd name="connsiteY4" fmla="*/ 1510665 h 1812805"/>
                <a:gd name="connsiteX5" fmla="*/ 1743509 w 2045649"/>
                <a:gd name="connsiteY5" fmla="*/ 1812805 h 1812805"/>
                <a:gd name="connsiteX6" fmla="*/ 302140 w 2045649"/>
                <a:gd name="connsiteY6" fmla="*/ 1812805 h 1812805"/>
                <a:gd name="connsiteX7" fmla="*/ 0 w 2045649"/>
                <a:gd name="connsiteY7" fmla="*/ 1510665 h 1812805"/>
                <a:gd name="connsiteX8" fmla="*/ 0 w 2045649"/>
                <a:gd name="connsiteY8" fmla="*/ 302140 h 18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5649" h="1812805">
                  <a:moveTo>
                    <a:pt x="0" y="302140"/>
                  </a:moveTo>
                  <a:cubicBezTo>
                    <a:pt x="0" y="135273"/>
                    <a:pt x="135273" y="0"/>
                    <a:pt x="302140" y="0"/>
                  </a:cubicBezTo>
                  <a:lnTo>
                    <a:pt x="1743509" y="0"/>
                  </a:lnTo>
                  <a:cubicBezTo>
                    <a:pt x="1910376" y="0"/>
                    <a:pt x="2045649" y="135273"/>
                    <a:pt x="2045649" y="302140"/>
                  </a:cubicBezTo>
                  <a:lnTo>
                    <a:pt x="2045649" y="1510665"/>
                  </a:lnTo>
                  <a:cubicBezTo>
                    <a:pt x="2045649" y="1677532"/>
                    <a:pt x="1910376" y="1812805"/>
                    <a:pt x="1743509" y="1812805"/>
                  </a:cubicBezTo>
                  <a:lnTo>
                    <a:pt x="302140" y="1812805"/>
                  </a:lnTo>
                  <a:cubicBezTo>
                    <a:pt x="135273" y="1812805"/>
                    <a:pt x="0" y="1677532"/>
                    <a:pt x="0" y="1510665"/>
                  </a:cubicBezTo>
                  <a:lnTo>
                    <a:pt x="0" y="302140"/>
                  </a:lnTo>
                  <a:close/>
                </a:path>
              </a:pathLst>
            </a:custGeom>
            <a:solidFill>
              <a:schemeClr val="tx2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9934" tIns="179934" rIns="179934" bIns="17993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Front Line Workers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593869" y="2879041"/>
              <a:ext cx="2489678" cy="1812805"/>
            </a:xfrm>
            <a:custGeom>
              <a:avLst/>
              <a:gdLst>
                <a:gd name="connsiteX0" fmla="*/ 0 w 2489678"/>
                <a:gd name="connsiteY0" fmla="*/ 302140 h 1812805"/>
                <a:gd name="connsiteX1" fmla="*/ 302140 w 2489678"/>
                <a:gd name="connsiteY1" fmla="*/ 0 h 1812805"/>
                <a:gd name="connsiteX2" fmla="*/ 2187538 w 2489678"/>
                <a:gd name="connsiteY2" fmla="*/ 0 h 1812805"/>
                <a:gd name="connsiteX3" fmla="*/ 2489678 w 2489678"/>
                <a:gd name="connsiteY3" fmla="*/ 302140 h 1812805"/>
                <a:gd name="connsiteX4" fmla="*/ 2489678 w 2489678"/>
                <a:gd name="connsiteY4" fmla="*/ 1510665 h 1812805"/>
                <a:gd name="connsiteX5" fmla="*/ 2187538 w 2489678"/>
                <a:gd name="connsiteY5" fmla="*/ 1812805 h 1812805"/>
                <a:gd name="connsiteX6" fmla="*/ 302140 w 2489678"/>
                <a:gd name="connsiteY6" fmla="*/ 1812805 h 1812805"/>
                <a:gd name="connsiteX7" fmla="*/ 0 w 2489678"/>
                <a:gd name="connsiteY7" fmla="*/ 1510665 h 1812805"/>
                <a:gd name="connsiteX8" fmla="*/ 0 w 2489678"/>
                <a:gd name="connsiteY8" fmla="*/ 302140 h 18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9678" h="1812805">
                  <a:moveTo>
                    <a:pt x="0" y="302140"/>
                  </a:moveTo>
                  <a:cubicBezTo>
                    <a:pt x="0" y="135273"/>
                    <a:pt x="135273" y="0"/>
                    <a:pt x="302140" y="0"/>
                  </a:cubicBezTo>
                  <a:lnTo>
                    <a:pt x="2187538" y="0"/>
                  </a:lnTo>
                  <a:cubicBezTo>
                    <a:pt x="2354405" y="0"/>
                    <a:pt x="2489678" y="135273"/>
                    <a:pt x="2489678" y="302140"/>
                  </a:cubicBezTo>
                  <a:lnTo>
                    <a:pt x="2489678" y="1510665"/>
                  </a:lnTo>
                  <a:cubicBezTo>
                    <a:pt x="2489678" y="1677532"/>
                    <a:pt x="2354405" y="1812805"/>
                    <a:pt x="2187538" y="1812805"/>
                  </a:cubicBezTo>
                  <a:lnTo>
                    <a:pt x="302140" y="1812805"/>
                  </a:lnTo>
                  <a:cubicBezTo>
                    <a:pt x="135273" y="1812805"/>
                    <a:pt x="0" y="1677532"/>
                    <a:pt x="0" y="1510665"/>
                  </a:cubicBezTo>
                  <a:lnTo>
                    <a:pt x="0" y="302140"/>
                  </a:lnTo>
                  <a:close/>
                </a:path>
              </a:pathLst>
            </a:custGeom>
            <a:solidFill>
              <a:schemeClr val="tx2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9934" tIns="179934" rIns="179934" bIns="17993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Aged ≥60 years and 45 – 59 years with identified 20 co-morbidities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424489" y="2879041"/>
              <a:ext cx="2045649" cy="1812805"/>
            </a:xfrm>
            <a:custGeom>
              <a:avLst/>
              <a:gdLst>
                <a:gd name="connsiteX0" fmla="*/ 0 w 2045649"/>
                <a:gd name="connsiteY0" fmla="*/ 302140 h 1812805"/>
                <a:gd name="connsiteX1" fmla="*/ 302140 w 2045649"/>
                <a:gd name="connsiteY1" fmla="*/ 0 h 1812805"/>
                <a:gd name="connsiteX2" fmla="*/ 1743509 w 2045649"/>
                <a:gd name="connsiteY2" fmla="*/ 0 h 1812805"/>
                <a:gd name="connsiteX3" fmla="*/ 2045649 w 2045649"/>
                <a:gd name="connsiteY3" fmla="*/ 302140 h 1812805"/>
                <a:gd name="connsiteX4" fmla="*/ 2045649 w 2045649"/>
                <a:gd name="connsiteY4" fmla="*/ 1510665 h 1812805"/>
                <a:gd name="connsiteX5" fmla="*/ 1743509 w 2045649"/>
                <a:gd name="connsiteY5" fmla="*/ 1812805 h 1812805"/>
                <a:gd name="connsiteX6" fmla="*/ 302140 w 2045649"/>
                <a:gd name="connsiteY6" fmla="*/ 1812805 h 1812805"/>
                <a:gd name="connsiteX7" fmla="*/ 0 w 2045649"/>
                <a:gd name="connsiteY7" fmla="*/ 1510665 h 1812805"/>
                <a:gd name="connsiteX8" fmla="*/ 0 w 2045649"/>
                <a:gd name="connsiteY8" fmla="*/ 302140 h 18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5649" h="1812805">
                  <a:moveTo>
                    <a:pt x="0" y="302140"/>
                  </a:moveTo>
                  <a:cubicBezTo>
                    <a:pt x="0" y="135273"/>
                    <a:pt x="135273" y="0"/>
                    <a:pt x="302140" y="0"/>
                  </a:cubicBezTo>
                  <a:lnTo>
                    <a:pt x="1743509" y="0"/>
                  </a:lnTo>
                  <a:cubicBezTo>
                    <a:pt x="1910376" y="0"/>
                    <a:pt x="2045649" y="135273"/>
                    <a:pt x="2045649" y="302140"/>
                  </a:cubicBezTo>
                  <a:lnTo>
                    <a:pt x="2045649" y="1510665"/>
                  </a:lnTo>
                  <a:cubicBezTo>
                    <a:pt x="2045649" y="1677532"/>
                    <a:pt x="1910376" y="1812805"/>
                    <a:pt x="1743509" y="1812805"/>
                  </a:cubicBezTo>
                  <a:lnTo>
                    <a:pt x="302140" y="1812805"/>
                  </a:lnTo>
                  <a:cubicBezTo>
                    <a:pt x="135273" y="1812805"/>
                    <a:pt x="0" y="1677532"/>
                    <a:pt x="0" y="1510665"/>
                  </a:cubicBezTo>
                  <a:lnTo>
                    <a:pt x="0" y="30214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7074" tIns="157074" rIns="157074" bIns="15707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persons aged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≥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45 years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9811080" y="2879041"/>
              <a:ext cx="2045649" cy="1812805"/>
            </a:xfrm>
            <a:custGeom>
              <a:avLst/>
              <a:gdLst>
                <a:gd name="connsiteX0" fmla="*/ 0 w 2045649"/>
                <a:gd name="connsiteY0" fmla="*/ 302140 h 1812805"/>
                <a:gd name="connsiteX1" fmla="*/ 302140 w 2045649"/>
                <a:gd name="connsiteY1" fmla="*/ 0 h 1812805"/>
                <a:gd name="connsiteX2" fmla="*/ 1743509 w 2045649"/>
                <a:gd name="connsiteY2" fmla="*/ 0 h 1812805"/>
                <a:gd name="connsiteX3" fmla="*/ 2045649 w 2045649"/>
                <a:gd name="connsiteY3" fmla="*/ 302140 h 1812805"/>
                <a:gd name="connsiteX4" fmla="*/ 2045649 w 2045649"/>
                <a:gd name="connsiteY4" fmla="*/ 1510665 h 1812805"/>
                <a:gd name="connsiteX5" fmla="*/ 1743509 w 2045649"/>
                <a:gd name="connsiteY5" fmla="*/ 1812805 h 1812805"/>
                <a:gd name="connsiteX6" fmla="*/ 302140 w 2045649"/>
                <a:gd name="connsiteY6" fmla="*/ 1812805 h 1812805"/>
                <a:gd name="connsiteX7" fmla="*/ 0 w 2045649"/>
                <a:gd name="connsiteY7" fmla="*/ 1510665 h 1812805"/>
                <a:gd name="connsiteX8" fmla="*/ 0 w 2045649"/>
                <a:gd name="connsiteY8" fmla="*/ 302140 h 18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5649" h="1812805">
                  <a:moveTo>
                    <a:pt x="0" y="302140"/>
                  </a:moveTo>
                  <a:cubicBezTo>
                    <a:pt x="0" y="135273"/>
                    <a:pt x="135273" y="0"/>
                    <a:pt x="302140" y="0"/>
                  </a:cubicBezTo>
                  <a:lnTo>
                    <a:pt x="1743509" y="0"/>
                  </a:lnTo>
                  <a:cubicBezTo>
                    <a:pt x="1910376" y="0"/>
                    <a:pt x="2045649" y="135273"/>
                    <a:pt x="2045649" y="302140"/>
                  </a:cubicBezTo>
                  <a:lnTo>
                    <a:pt x="2045649" y="1510665"/>
                  </a:lnTo>
                  <a:cubicBezTo>
                    <a:pt x="2045649" y="1677532"/>
                    <a:pt x="1910376" y="1812805"/>
                    <a:pt x="1743509" y="1812805"/>
                  </a:cubicBezTo>
                  <a:lnTo>
                    <a:pt x="302140" y="1812805"/>
                  </a:lnTo>
                  <a:cubicBezTo>
                    <a:pt x="135273" y="1812805"/>
                    <a:pt x="0" y="1677532"/>
                    <a:pt x="0" y="1510665"/>
                  </a:cubicBezTo>
                  <a:lnTo>
                    <a:pt x="0" y="30214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7074" tIns="157074" rIns="157074" bIns="15707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Persons aged 18 years &amp; above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9C4FA0-21D3-4C01-8FFE-C0AC957590BE}"/>
                </a:ext>
              </a:extLst>
            </p:cNvPr>
            <p:cNvCxnSpPr>
              <a:cxnSpLocks/>
            </p:cNvCxnSpPr>
            <p:nvPr/>
          </p:nvCxnSpPr>
          <p:spPr>
            <a:xfrm>
              <a:off x="594244" y="2027703"/>
              <a:ext cx="0" cy="942976"/>
            </a:xfrm>
            <a:prstGeom prst="straightConnector1">
              <a:avLst/>
            </a:prstGeom>
            <a:ln w="76200">
              <a:solidFill>
                <a:srgbClr val="FF99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42C6F2E-ACA2-4EAA-840D-6F5923B217FD}"/>
                </a:ext>
              </a:extLst>
            </p:cNvPr>
            <p:cNvSpPr/>
            <p:nvPr/>
          </p:nvSpPr>
          <p:spPr>
            <a:xfrm>
              <a:off x="365076" y="1582880"/>
              <a:ext cx="1676400" cy="629093"/>
            </a:xfrm>
            <a:prstGeom prst="roundRect">
              <a:avLst/>
            </a:prstGeom>
            <a:solidFill>
              <a:srgbClr val="FF99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</a:t>
              </a:r>
              <a:r>
                <a:rPr kumimoji="0" lang="en-US" sz="2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Jan’21</a:t>
              </a:r>
            </a:p>
          </p:txBody>
        </p:sp>
        <p:sp>
          <p:nvSpPr>
            <p:cNvPr id="16" name="Rectangle: Rounded Corners 5">
              <a:extLst>
                <a:ext uri="{FF2B5EF4-FFF2-40B4-BE49-F238E27FC236}">
                  <a16:creationId xmlns:a16="http://schemas.microsoft.com/office/drawing/2014/main" id="{5FA57231-B239-4A0E-B317-AC5E68859B81}"/>
                </a:ext>
              </a:extLst>
            </p:cNvPr>
            <p:cNvSpPr/>
            <p:nvPr/>
          </p:nvSpPr>
          <p:spPr>
            <a:xfrm>
              <a:off x="9784122" y="1566765"/>
              <a:ext cx="1700187" cy="645208"/>
            </a:xfrm>
            <a:prstGeom prst="roundRect">
              <a:avLst/>
            </a:prstGeom>
            <a:solidFill>
              <a:srgbClr val="FF99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2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May’21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B92D28-E8F0-4FC3-AD46-CC1151A3810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712" y="2027703"/>
              <a:ext cx="0" cy="875834"/>
            </a:xfrm>
            <a:prstGeom prst="straightConnector1">
              <a:avLst/>
            </a:prstGeom>
            <a:ln w="76200">
              <a:solidFill>
                <a:srgbClr val="FF99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6">
              <a:extLst>
                <a:ext uri="{FF2B5EF4-FFF2-40B4-BE49-F238E27FC236}">
                  <a16:creationId xmlns:a16="http://schemas.microsoft.com/office/drawing/2014/main" id="{79572729-E95B-4D88-B13B-76A9423C101D}"/>
                </a:ext>
              </a:extLst>
            </p:cNvPr>
            <p:cNvSpPr/>
            <p:nvPr/>
          </p:nvSpPr>
          <p:spPr>
            <a:xfrm>
              <a:off x="2292022" y="1578441"/>
              <a:ext cx="1668528" cy="633532"/>
            </a:xfrm>
            <a:prstGeom prst="roundRect">
              <a:avLst/>
            </a:prstGeom>
            <a:solidFill>
              <a:srgbClr val="FF99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US" sz="2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nd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Feb’21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32151E-F458-4852-9D49-A5018A2EC419}"/>
                </a:ext>
              </a:extLst>
            </p:cNvPr>
            <p:cNvCxnSpPr>
              <a:cxnSpLocks/>
            </p:cNvCxnSpPr>
            <p:nvPr/>
          </p:nvCxnSpPr>
          <p:spPr>
            <a:xfrm>
              <a:off x="2496585" y="2027703"/>
              <a:ext cx="0" cy="942976"/>
            </a:xfrm>
            <a:prstGeom prst="straightConnector1">
              <a:avLst/>
            </a:prstGeom>
            <a:ln w="76200">
              <a:solidFill>
                <a:srgbClr val="FF99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5">
              <a:extLst>
                <a:ext uri="{FF2B5EF4-FFF2-40B4-BE49-F238E27FC236}">
                  <a16:creationId xmlns:a16="http://schemas.microsoft.com/office/drawing/2014/main" id="{5FA57231-B239-4A0E-B317-AC5E68859B81}"/>
                </a:ext>
              </a:extLst>
            </p:cNvPr>
            <p:cNvSpPr/>
            <p:nvPr/>
          </p:nvSpPr>
          <p:spPr>
            <a:xfrm>
              <a:off x="4663196" y="1578441"/>
              <a:ext cx="1700187" cy="633532"/>
            </a:xfrm>
            <a:prstGeom prst="roundRect">
              <a:avLst/>
            </a:prstGeom>
            <a:solidFill>
              <a:srgbClr val="FF99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2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Mar’21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B92D28-E8F0-4FC3-AD46-CC1151A38101}"/>
                </a:ext>
              </a:extLst>
            </p:cNvPr>
            <p:cNvCxnSpPr>
              <a:cxnSpLocks/>
            </p:cNvCxnSpPr>
            <p:nvPr/>
          </p:nvCxnSpPr>
          <p:spPr>
            <a:xfrm>
              <a:off x="4898212" y="2027703"/>
              <a:ext cx="0" cy="942976"/>
            </a:xfrm>
            <a:prstGeom prst="straightConnector1">
              <a:avLst/>
            </a:prstGeom>
            <a:ln w="76200">
              <a:solidFill>
                <a:srgbClr val="FF99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5">
              <a:extLst>
                <a:ext uri="{FF2B5EF4-FFF2-40B4-BE49-F238E27FC236}">
                  <a16:creationId xmlns:a16="http://schemas.microsoft.com/office/drawing/2014/main" id="{5FA57231-B239-4A0E-B317-AC5E68859B81}"/>
                </a:ext>
              </a:extLst>
            </p:cNvPr>
            <p:cNvSpPr/>
            <p:nvPr/>
          </p:nvSpPr>
          <p:spPr>
            <a:xfrm>
              <a:off x="7453177" y="1555101"/>
              <a:ext cx="1700187" cy="656872"/>
            </a:xfrm>
            <a:prstGeom prst="roundRect">
              <a:avLst/>
            </a:prstGeom>
            <a:solidFill>
              <a:srgbClr val="FF99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2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Apr’21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B92D28-E8F0-4FC3-AD46-CC1151A38101}"/>
                </a:ext>
              </a:extLst>
            </p:cNvPr>
            <p:cNvCxnSpPr>
              <a:cxnSpLocks/>
            </p:cNvCxnSpPr>
            <p:nvPr/>
          </p:nvCxnSpPr>
          <p:spPr>
            <a:xfrm>
              <a:off x="7738948" y="2027703"/>
              <a:ext cx="0" cy="942976"/>
            </a:xfrm>
            <a:prstGeom prst="straightConnector1">
              <a:avLst/>
            </a:prstGeom>
            <a:ln w="76200">
              <a:solidFill>
                <a:srgbClr val="FF99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ight Brace 4"/>
            <p:cNvSpPr/>
            <p:nvPr/>
          </p:nvSpPr>
          <p:spPr>
            <a:xfrm rot="5400000">
              <a:off x="2164083" y="3147805"/>
              <a:ext cx="283782" cy="3848242"/>
            </a:xfrm>
            <a:prstGeom prst="rightBrac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ight Brace 17"/>
            <p:cNvSpPr/>
            <p:nvPr/>
          </p:nvSpPr>
          <p:spPr>
            <a:xfrm rot="5400000">
              <a:off x="6865217" y="2738808"/>
              <a:ext cx="283782" cy="4687824"/>
            </a:xfrm>
            <a:prstGeom prst="rightBrac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ight Brace 23"/>
            <p:cNvSpPr/>
            <p:nvPr/>
          </p:nvSpPr>
          <p:spPr>
            <a:xfrm rot="5400000">
              <a:off x="10759358" y="3965592"/>
              <a:ext cx="198730" cy="2149203"/>
            </a:xfrm>
            <a:prstGeom prst="rightBrac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75505" y="5360960"/>
              <a:ext cx="14609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Phase-1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05683" y="5360960"/>
              <a:ext cx="14609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Phase-2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128254" y="5294053"/>
              <a:ext cx="14609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Phase-3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736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EF0C4A9-38CF-4B84-B723-FF867CCE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7188E-3A14-45E4-B621-95E8A6F6C8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3B327A7-5C97-4034-8AC2-1F650ECEEC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81648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Vaccination Coverage in priority groups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475DB0-2F31-45BE-80C6-BD9F96359330}"/>
              </a:ext>
            </a:extLst>
          </p:cNvPr>
          <p:cNvSpPr/>
          <p:nvPr/>
        </p:nvSpPr>
        <p:spPr>
          <a:xfrm>
            <a:off x="78059" y="901148"/>
            <a:ext cx="12032165" cy="570082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052708C-23D1-4F7C-B845-DAC97A58C546}"/>
              </a:ext>
            </a:extLst>
          </p:cNvPr>
          <p:cNvGraphicFramePr/>
          <p:nvPr/>
        </p:nvGraphicFramePr>
        <p:xfrm>
          <a:off x="78059" y="1120245"/>
          <a:ext cx="11947686" cy="456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EC3817-B432-4489-934C-FA65FAA2B087}"/>
              </a:ext>
            </a:extLst>
          </p:cNvPr>
          <p:cNvSpPr txBox="1"/>
          <p:nvPr/>
        </p:nvSpPr>
        <p:spPr>
          <a:xfrm>
            <a:off x="120298" y="5908697"/>
            <a:ext cx="1194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en-IN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nd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dose coverage against eligible beneficiaries i.e. 4 weeks after 1</a:t>
            </a:r>
            <a:r>
              <a:rPr kumimoji="0" lang="en-IN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dose of Covaxin and 12 weeks after 1</a:t>
            </a:r>
            <a:r>
              <a:rPr kumimoji="0" lang="en-IN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dose of Covishield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05176C-3FA9-4512-AA08-4B8E88D2B67E}"/>
              </a:ext>
            </a:extLst>
          </p:cNvPr>
          <p:cNvSpPr/>
          <p:nvPr/>
        </p:nvSpPr>
        <p:spPr>
          <a:xfrm>
            <a:off x="10122409" y="221547"/>
            <a:ext cx="2048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(As on   2</a:t>
            </a:r>
            <a:r>
              <a:rPr kumimoji="0" lang="en-US" sz="1600" b="1" i="1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July’21)</a:t>
            </a:r>
          </a:p>
        </p:txBody>
      </p:sp>
    </p:spTree>
    <p:extLst>
      <p:ext uri="{BB962C8B-B14F-4D97-AF65-F5344CB8AC3E}">
        <p14:creationId xmlns:p14="http://schemas.microsoft.com/office/powerpoint/2010/main" val="136159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D7B096-4F2E-4352-B46F-28B7DE1D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A4148-0428-4C59-A367-E0A00B477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EC7A9C-1A91-43B7-9638-FD648EC804EF}"/>
              </a:ext>
            </a:extLst>
          </p:cNvPr>
          <p:cNvGrpSpPr/>
          <p:nvPr/>
        </p:nvGrpSpPr>
        <p:grpSpPr>
          <a:xfrm>
            <a:off x="538118" y="656917"/>
            <a:ext cx="6315267" cy="1212748"/>
            <a:chOff x="5080621" y="692588"/>
            <a:chExt cx="6315267" cy="1212748"/>
          </a:xfrm>
        </p:grpSpPr>
        <p:pic>
          <p:nvPicPr>
            <p:cNvPr id="2050" name="Picture 2" descr="Population Icons - Download Free Vector Icons | Noun Project">
              <a:extLst>
                <a:ext uri="{FF2B5EF4-FFF2-40B4-BE49-F238E27FC236}">
                  <a16:creationId xmlns:a16="http://schemas.microsoft.com/office/drawing/2014/main" id="{4AF499A7-4FC7-4F3E-8CC8-5626C0038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621" y="692588"/>
              <a:ext cx="1181715" cy="1181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6DC8A0-90DB-4647-8C2B-1D99B3C8D753}"/>
                </a:ext>
              </a:extLst>
            </p:cNvPr>
            <p:cNvSpPr txBox="1"/>
            <p:nvPr/>
          </p:nvSpPr>
          <p:spPr>
            <a:xfrm>
              <a:off x="6764086" y="705007"/>
              <a:ext cx="46318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Population</a:t>
              </a:r>
            </a:p>
            <a:p>
              <a:r>
                <a:rPr lang="en-IN" sz="2400" b="1" dirty="0"/>
                <a:t>136 crore</a:t>
              </a:r>
            </a:p>
            <a:p>
              <a:r>
                <a:rPr lang="en-IN" sz="2400" b="1" dirty="0">
                  <a:solidFill>
                    <a:srgbClr val="C00000"/>
                  </a:solidFill>
                </a:rPr>
                <a:t>~</a:t>
              </a:r>
              <a:r>
                <a:rPr lang="en-IN" sz="2400" b="1" u="sng" dirty="0">
                  <a:solidFill>
                    <a:srgbClr val="C00000"/>
                  </a:solidFill>
                </a:rPr>
                <a:t>2</a:t>
              </a:r>
              <a:r>
                <a:rPr lang="en-US" sz="2400" b="1" u="sng" dirty="0">
                  <a:solidFill>
                    <a:srgbClr val="C00000"/>
                  </a:solidFill>
                </a:rPr>
                <a:t>9.35</a:t>
              </a:r>
              <a:r>
                <a:rPr lang="en-IN" sz="2400" b="1" u="sng" dirty="0">
                  <a:solidFill>
                    <a:srgbClr val="C00000"/>
                  </a:solidFill>
                </a:rPr>
                <a:t> crore - at least one dose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36282-8CC2-454E-BEF5-10AFB2CC8C2A}"/>
              </a:ext>
            </a:extLst>
          </p:cNvPr>
          <p:cNvGrpSpPr/>
          <p:nvPr/>
        </p:nvGrpSpPr>
        <p:grpSpPr>
          <a:xfrm>
            <a:off x="796295" y="2628566"/>
            <a:ext cx="4850326" cy="1569660"/>
            <a:chOff x="5166190" y="2264668"/>
            <a:chExt cx="3983708" cy="1569660"/>
          </a:xfrm>
        </p:grpSpPr>
        <p:pic>
          <p:nvPicPr>
            <p:cNvPr id="2052" name="Picture 4" descr="Sex Ratio png images | PNGEgg">
              <a:extLst>
                <a:ext uri="{FF2B5EF4-FFF2-40B4-BE49-F238E27FC236}">
                  <a16:creationId xmlns:a16="http://schemas.microsoft.com/office/drawing/2014/main" id="{7EB0422B-36FC-4A3A-9024-7E8A3E780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190" y="2351519"/>
              <a:ext cx="1062145" cy="1062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60EA-08C5-4E8C-B1EB-3C8CC4FC02A4}"/>
                </a:ext>
              </a:extLst>
            </p:cNvPr>
            <p:cNvSpPr txBox="1"/>
            <p:nvPr/>
          </p:nvSpPr>
          <p:spPr>
            <a:xfrm>
              <a:off x="6411615" y="2264668"/>
              <a:ext cx="27382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/>
                <a:t>Male: Female</a:t>
              </a:r>
            </a:p>
            <a:p>
              <a:pPr algn="ctr"/>
              <a:r>
                <a:rPr lang="en-IN" sz="2400" b="1" dirty="0"/>
                <a:t>1000 : 943</a:t>
              </a:r>
            </a:p>
            <a:p>
              <a:pPr algn="ctr"/>
              <a:r>
                <a:rPr lang="en-IN" sz="2400" b="1" u="sng" dirty="0">
                  <a:solidFill>
                    <a:srgbClr val="C00000"/>
                  </a:solidFill>
                </a:rPr>
                <a:t>Coverage (doses)</a:t>
              </a:r>
            </a:p>
            <a:p>
              <a:pPr algn="ctr"/>
              <a:r>
                <a:rPr lang="en-IN" sz="2400" b="1" u="sng" dirty="0">
                  <a:solidFill>
                    <a:srgbClr val="C00000"/>
                  </a:solidFill>
                </a:rPr>
                <a:t>1000 : 861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300834-B2C3-49F7-B80D-3B7FB092C803}"/>
              </a:ext>
            </a:extLst>
          </p:cNvPr>
          <p:cNvGrpSpPr/>
          <p:nvPr/>
        </p:nvGrpSpPr>
        <p:grpSpPr>
          <a:xfrm>
            <a:off x="538118" y="4786690"/>
            <a:ext cx="5339758" cy="1569660"/>
            <a:chOff x="9173497" y="2300748"/>
            <a:chExt cx="5339758" cy="15696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014777-E4EA-47A0-94EA-128DEB7D99E2}"/>
                </a:ext>
              </a:extLst>
            </p:cNvPr>
            <p:cNvGrpSpPr/>
            <p:nvPr/>
          </p:nvGrpSpPr>
          <p:grpSpPr>
            <a:xfrm>
              <a:off x="9173497" y="2300748"/>
              <a:ext cx="2374589" cy="1217945"/>
              <a:chOff x="1681316" y="4127091"/>
              <a:chExt cx="3656065" cy="1709583"/>
            </a:xfrm>
          </p:grpSpPr>
          <p:pic>
            <p:nvPicPr>
              <p:cNvPr id="2054" name="Picture 6" descr="Rural - Free nature icons">
                <a:extLst>
                  <a:ext uri="{FF2B5EF4-FFF2-40B4-BE49-F238E27FC236}">
                    <a16:creationId xmlns:a16="http://schemas.microsoft.com/office/drawing/2014/main" id="{3A458698-B91D-41B6-AF82-1B9AC7C5DE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316" y="4127091"/>
                <a:ext cx="1709583" cy="1709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Free Urban Planning Icon of Colored Outline style - Available in SVG, PNG,  EPS, AI &amp;amp; Icon fonts">
                <a:extLst>
                  <a:ext uri="{FF2B5EF4-FFF2-40B4-BE49-F238E27FC236}">
                    <a16:creationId xmlns:a16="http://schemas.microsoft.com/office/drawing/2014/main" id="{697689C9-68F3-47BB-98C9-5EA9BF054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7097" y="4186390"/>
                <a:ext cx="1650284" cy="1650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824B02-09B9-44F3-8F7D-C6CD948BC451}"/>
                </a:ext>
              </a:extLst>
            </p:cNvPr>
            <p:cNvSpPr txBox="1"/>
            <p:nvPr/>
          </p:nvSpPr>
          <p:spPr>
            <a:xfrm>
              <a:off x="11774972" y="2300748"/>
              <a:ext cx="27382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Rural : Urban</a:t>
              </a:r>
            </a:p>
            <a:p>
              <a:r>
                <a:rPr lang="en-IN" sz="2400" b="1" dirty="0"/>
                <a:t>   65   :   35</a:t>
              </a:r>
            </a:p>
            <a:p>
              <a:r>
                <a:rPr lang="en-IN" sz="2400" b="1" u="sng" dirty="0">
                  <a:solidFill>
                    <a:srgbClr val="C00000"/>
                  </a:solidFill>
                </a:rPr>
                <a:t>Coverage (doses)</a:t>
              </a:r>
            </a:p>
            <a:p>
              <a:r>
                <a:rPr lang="en-IN" sz="2400" b="1" dirty="0">
                  <a:solidFill>
                    <a:srgbClr val="C00000"/>
                  </a:solidFill>
                </a:rPr>
                <a:t>      </a:t>
              </a:r>
              <a:r>
                <a:rPr lang="en-IN" sz="2400" b="1" u="sng" dirty="0">
                  <a:solidFill>
                    <a:srgbClr val="C00000"/>
                  </a:solidFill>
                </a:rPr>
                <a:t>57:43</a:t>
              </a:r>
              <a:endParaRPr lang="en-IN" sz="2400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A3FB88-CDE7-4FAD-A269-97835E387FAC}"/>
              </a:ext>
            </a:extLst>
          </p:cNvPr>
          <p:cNvGrpSpPr/>
          <p:nvPr/>
        </p:nvGrpSpPr>
        <p:grpSpPr>
          <a:xfrm>
            <a:off x="6785291" y="4141260"/>
            <a:ext cx="4702323" cy="1732823"/>
            <a:chOff x="5293999" y="4134512"/>
            <a:chExt cx="4702323" cy="1732823"/>
          </a:xfrm>
        </p:grpSpPr>
        <p:pic>
          <p:nvPicPr>
            <p:cNvPr id="2058" name="Picture 10" descr="Digital Divide Icons - Download Free Vector Icons | Noun Project">
              <a:extLst>
                <a:ext uri="{FF2B5EF4-FFF2-40B4-BE49-F238E27FC236}">
                  <a16:creationId xmlns:a16="http://schemas.microsoft.com/office/drawing/2014/main" id="{3A6609C4-F1BC-4F17-998D-D4EBC9347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3999" y="4134512"/>
              <a:ext cx="1200329" cy="120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E25A22-7704-4041-B340-544032315534}"/>
                </a:ext>
              </a:extLst>
            </p:cNvPr>
            <p:cNvSpPr txBox="1"/>
            <p:nvPr/>
          </p:nvSpPr>
          <p:spPr>
            <a:xfrm>
              <a:off x="6732013" y="4359230"/>
              <a:ext cx="3264309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Availability of internet – No constraint</a:t>
              </a:r>
              <a:endParaRPr lang="en-IN" sz="2400" b="1" dirty="0"/>
            </a:p>
            <a:p>
              <a:r>
                <a:rPr lang="en-IN" sz="2400" b="1" u="sng" dirty="0">
                  <a:solidFill>
                    <a:srgbClr val="C00000"/>
                  </a:solidFill>
                </a:rPr>
                <a:t>Coverage (Doses)</a:t>
              </a:r>
            </a:p>
            <a:p>
              <a:r>
                <a:rPr lang="en-IN" sz="2800" b="1" u="sng" dirty="0">
                  <a:solidFill>
                    <a:srgbClr val="C00000"/>
                  </a:solidFill>
                </a:rPr>
                <a:t> </a:t>
              </a:r>
              <a:r>
                <a:rPr lang="en-IN" sz="2400" b="1" u="sng" dirty="0">
                  <a:solidFill>
                    <a:srgbClr val="C00000"/>
                  </a:solidFill>
                </a:rPr>
                <a:t>22:78 </a:t>
              </a:r>
              <a:r>
                <a:rPr lang="en-IN" sz="2000" b="1" u="sng" dirty="0">
                  <a:solidFill>
                    <a:srgbClr val="C00000"/>
                  </a:solidFill>
                </a:rPr>
                <a:t>(Online : Onsite)</a:t>
              </a:r>
              <a:endParaRPr lang="en-IN" sz="2400" b="1" u="sng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7F0969-A26C-419D-9948-495731ED40B3}"/>
              </a:ext>
            </a:extLst>
          </p:cNvPr>
          <p:cNvGrpSpPr/>
          <p:nvPr/>
        </p:nvGrpSpPr>
        <p:grpSpPr>
          <a:xfrm>
            <a:off x="6649104" y="1443736"/>
            <a:ext cx="5092507" cy="1635823"/>
            <a:chOff x="2428910" y="3848270"/>
            <a:chExt cx="5092507" cy="16358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A2A0E4-9791-45A9-870F-4F4CE053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28910" y="3848270"/>
              <a:ext cx="1635823" cy="163582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2D3BE5-4D39-46F9-9757-F9F7CD11C683}"/>
                </a:ext>
              </a:extLst>
            </p:cNvPr>
            <p:cNvSpPr txBox="1"/>
            <p:nvPr/>
          </p:nvSpPr>
          <p:spPr>
            <a:xfrm>
              <a:off x="4064733" y="4066016"/>
              <a:ext cx="34566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/>
                <a:t>Tribal Population (9%)</a:t>
              </a:r>
              <a:endParaRPr lang="en-IN" sz="2400" b="1" dirty="0"/>
            </a:p>
            <a:p>
              <a:r>
                <a:rPr lang="en-IN" sz="2400" b="1" u="sng" dirty="0">
                  <a:solidFill>
                    <a:srgbClr val="C00000"/>
                  </a:solidFill>
                </a:rPr>
                <a:t>Coverage (doses/million)</a:t>
              </a:r>
            </a:p>
            <a:p>
              <a:r>
                <a:rPr lang="en-IN" sz="2400" b="1" dirty="0">
                  <a:solidFill>
                    <a:srgbClr val="C00000"/>
                  </a:solidFill>
                </a:rPr>
                <a:t>          </a:t>
              </a:r>
              <a:r>
                <a:rPr lang="en-IN" sz="2400" b="1" u="sng" dirty="0">
                  <a:solidFill>
                    <a:srgbClr val="C00000"/>
                  </a:solidFill>
                </a:rPr>
                <a:t>100:122</a:t>
              </a:r>
            </a:p>
          </p:txBody>
        </p:sp>
      </p:grpSp>
      <p:sp>
        <p:nvSpPr>
          <p:cNvPr id="24" name="Title 3">
            <a:extLst>
              <a:ext uri="{FF2B5EF4-FFF2-40B4-BE49-F238E27FC236}">
                <a16:creationId xmlns:a16="http://schemas.microsoft.com/office/drawing/2014/main" id="{CAB619B2-1DBD-4F30-96F4-83D2517969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Co</a:t>
            </a:r>
            <a:r>
              <a:rPr lang="hi-IN" dirty="0"/>
              <a:t>-</a:t>
            </a:r>
            <a:r>
              <a:rPr lang="en-IN" dirty="0"/>
              <a:t>WIN – Using technology to reach the unreached</a:t>
            </a:r>
          </a:p>
        </p:txBody>
      </p:sp>
    </p:spTree>
    <p:extLst>
      <p:ext uri="{BB962C8B-B14F-4D97-AF65-F5344CB8AC3E}">
        <p14:creationId xmlns:p14="http://schemas.microsoft.com/office/powerpoint/2010/main" val="27314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A636D-6824-41A5-A8A3-D3FD28CD1835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49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Sustainability of Co-WIN </a:t>
            </a:r>
            <a:r>
              <a:rPr lang="en-IN" sz="2400" i="1" dirty="0">
                <a:solidFill>
                  <a:srgbClr val="8EC0CE"/>
                </a:solidFill>
              </a:rPr>
              <a:t>– Fastest to be built, sustainable at scale of billion+ users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7394EDE-A82F-442F-B463-C4F6B2085FF4}"/>
              </a:ext>
            </a:extLst>
          </p:cNvPr>
          <p:cNvSpPr/>
          <p:nvPr/>
        </p:nvSpPr>
        <p:spPr>
          <a:xfrm>
            <a:off x="0" y="7049258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4BD6FC2-3522-4DDA-A783-D06AB6398C22}"/>
              </a:ext>
            </a:extLst>
          </p:cNvPr>
          <p:cNvSpPr/>
          <p:nvPr/>
        </p:nvSpPr>
        <p:spPr>
          <a:xfrm>
            <a:off x="6096000" y="7049258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9C798E-2656-4A89-94BE-48D125989F28}"/>
              </a:ext>
            </a:extLst>
          </p:cNvPr>
          <p:cNvGrpSpPr/>
          <p:nvPr/>
        </p:nvGrpSpPr>
        <p:grpSpPr>
          <a:xfrm rot="16200000">
            <a:off x="1918254" y="3650977"/>
            <a:ext cx="4392771" cy="148632"/>
            <a:chOff x="635392" y="2767857"/>
            <a:chExt cx="10921216" cy="338013"/>
          </a:xfrm>
        </p:grpSpPr>
        <p:sp>
          <p:nvSpPr>
            <p:cNvPr id="41" name="Isosceles Triangle 7">
              <a:extLst>
                <a:ext uri="{FF2B5EF4-FFF2-40B4-BE49-F238E27FC236}">
                  <a16:creationId xmlns:a16="http://schemas.microsoft.com/office/drawing/2014/main" id="{0A7D32B9-0A03-44A3-A582-355D8B596098}"/>
                </a:ext>
              </a:extLst>
            </p:cNvPr>
            <p:cNvSpPr/>
            <p:nvPr/>
          </p:nvSpPr>
          <p:spPr>
            <a:xfrm rot="10800000">
              <a:off x="5673831" y="2767857"/>
              <a:ext cx="1050259" cy="338013"/>
            </a:xfrm>
            <a:custGeom>
              <a:avLst/>
              <a:gdLst>
                <a:gd name="connsiteX0" fmla="*/ 0 w 1079064"/>
                <a:gd name="connsiteY0" fmla="*/ 581889 h 581889"/>
                <a:gd name="connsiteX1" fmla="*/ 539532 w 1079064"/>
                <a:gd name="connsiteY1" fmla="*/ 0 h 581889"/>
                <a:gd name="connsiteX2" fmla="*/ 1079064 w 1079064"/>
                <a:gd name="connsiteY2" fmla="*/ 581889 h 581889"/>
                <a:gd name="connsiteX3" fmla="*/ 0 w 1079064"/>
                <a:gd name="connsiteY3" fmla="*/ 581889 h 581889"/>
                <a:gd name="connsiteX0" fmla="*/ 0 w 1079064"/>
                <a:gd name="connsiteY0" fmla="*/ 581889 h 591462"/>
                <a:gd name="connsiteX1" fmla="*/ 539532 w 1079064"/>
                <a:gd name="connsiteY1" fmla="*/ 0 h 591462"/>
                <a:gd name="connsiteX2" fmla="*/ 1079064 w 1079064"/>
                <a:gd name="connsiteY2" fmla="*/ 581889 h 591462"/>
                <a:gd name="connsiteX3" fmla="*/ 547347 w 1079064"/>
                <a:gd name="connsiteY3" fmla="*/ 591462 h 591462"/>
                <a:gd name="connsiteX4" fmla="*/ 0 w 1079064"/>
                <a:gd name="connsiteY4" fmla="*/ 581889 h 591462"/>
                <a:gd name="connsiteX0" fmla="*/ 547347 w 1079064"/>
                <a:gd name="connsiteY0" fmla="*/ 591462 h 682902"/>
                <a:gd name="connsiteX1" fmla="*/ 0 w 1079064"/>
                <a:gd name="connsiteY1" fmla="*/ 581889 h 682902"/>
                <a:gd name="connsiteX2" fmla="*/ 539532 w 1079064"/>
                <a:gd name="connsiteY2" fmla="*/ 0 h 682902"/>
                <a:gd name="connsiteX3" fmla="*/ 1079064 w 1079064"/>
                <a:gd name="connsiteY3" fmla="*/ 581889 h 682902"/>
                <a:gd name="connsiteX4" fmla="*/ 638787 w 1079064"/>
                <a:gd name="connsiteY4" fmla="*/ 682902 h 682902"/>
                <a:gd name="connsiteX0" fmla="*/ 547347 w 1079064"/>
                <a:gd name="connsiteY0" fmla="*/ 591462 h 591462"/>
                <a:gd name="connsiteX1" fmla="*/ 0 w 1079064"/>
                <a:gd name="connsiteY1" fmla="*/ 581889 h 591462"/>
                <a:gd name="connsiteX2" fmla="*/ 539532 w 1079064"/>
                <a:gd name="connsiteY2" fmla="*/ 0 h 591462"/>
                <a:gd name="connsiteX3" fmla="*/ 1079064 w 1079064"/>
                <a:gd name="connsiteY3" fmla="*/ 581889 h 591462"/>
                <a:gd name="connsiteX0" fmla="*/ 0 w 1079064"/>
                <a:gd name="connsiteY0" fmla="*/ 581889 h 581889"/>
                <a:gd name="connsiteX1" fmla="*/ 539532 w 1079064"/>
                <a:gd name="connsiteY1" fmla="*/ 0 h 581889"/>
                <a:gd name="connsiteX2" fmla="*/ 1079064 w 1079064"/>
                <a:gd name="connsiteY2" fmla="*/ 581889 h 58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064" h="581889">
                  <a:moveTo>
                    <a:pt x="0" y="581889"/>
                  </a:moveTo>
                  <a:lnTo>
                    <a:pt x="539532" y="0"/>
                  </a:lnTo>
                  <a:lnTo>
                    <a:pt x="1079064" y="581889"/>
                  </a:lnTo>
                </a:path>
              </a:pathLst>
            </a:custGeom>
            <a:noFill/>
            <a:ln w="38100" cap="rnd">
              <a:solidFill>
                <a:srgbClr val="CACED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 err="1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64C2FC-754B-43B7-A345-1B65524BA3D5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rot="5400000" flipH="1" flipV="1">
              <a:off x="3154611" y="248640"/>
              <a:ext cx="2" cy="5038439"/>
            </a:xfrm>
            <a:prstGeom prst="line">
              <a:avLst/>
            </a:prstGeom>
            <a:ln w="38100" cap="rnd">
              <a:solidFill>
                <a:srgbClr val="CAC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E9B87D-ED1C-4E03-BC47-18B8EB2F8409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rot="5400000" flipV="1">
              <a:off x="9140346" y="351600"/>
              <a:ext cx="4" cy="4832520"/>
            </a:xfrm>
            <a:prstGeom prst="line">
              <a:avLst/>
            </a:prstGeom>
            <a:ln w="38100" cap="rnd">
              <a:solidFill>
                <a:srgbClr val="CAC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38A2C9-D104-4C09-9820-BA3D9187D1B3}"/>
              </a:ext>
            </a:extLst>
          </p:cNvPr>
          <p:cNvGrpSpPr/>
          <p:nvPr/>
        </p:nvGrpSpPr>
        <p:grpSpPr>
          <a:xfrm rot="16200000">
            <a:off x="5888490" y="3650978"/>
            <a:ext cx="4392771" cy="148632"/>
            <a:chOff x="635392" y="2767857"/>
            <a:chExt cx="10921216" cy="338013"/>
          </a:xfrm>
        </p:grpSpPr>
        <p:sp>
          <p:nvSpPr>
            <p:cNvPr id="50" name="Isosceles Triangle 7">
              <a:extLst>
                <a:ext uri="{FF2B5EF4-FFF2-40B4-BE49-F238E27FC236}">
                  <a16:creationId xmlns:a16="http://schemas.microsoft.com/office/drawing/2014/main" id="{E3784AF6-6036-4049-9442-8DF94AB46C27}"/>
                </a:ext>
              </a:extLst>
            </p:cNvPr>
            <p:cNvSpPr/>
            <p:nvPr/>
          </p:nvSpPr>
          <p:spPr>
            <a:xfrm rot="10800000">
              <a:off x="5673831" y="2767857"/>
              <a:ext cx="1050259" cy="338013"/>
            </a:xfrm>
            <a:custGeom>
              <a:avLst/>
              <a:gdLst>
                <a:gd name="connsiteX0" fmla="*/ 0 w 1079064"/>
                <a:gd name="connsiteY0" fmla="*/ 581889 h 581889"/>
                <a:gd name="connsiteX1" fmla="*/ 539532 w 1079064"/>
                <a:gd name="connsiteY1" fmla="*/ 0 h 581889"/>
                <a:gd name="connsiteX2" fmla="*/ 1079064 w 1079064"/>
                <a:gd name="connsiteY2" fmla="*/ 581889 h 581889"/>
                <a:gd name="connsiteX3" fmla="*/ 0 w 1079064"/>
                <a:gd name="connsiteY3" fmla="*/ 581889 h 581889"/>
                <a:gd name="connsiteX0" fmla="*/ 0 w 1079064"/>
                <a:gd name="connsiteY0" fmla="*/ 581889 h 591462"/>
                <a:gd name="connsiteX1" fmla="*/ 539532 w 1079064"/>
                <a:gd name="connsiteY1" fmla="*/ 0 h 591462"/>
                <a:gd name="connsiteX2" fmla="*/ 1079064 w 1079064"/>
                <a:gd name="connsiteY2" fmla="*/ 581889 h 591462"/>
                <a:gd name="connsiteX3" fmla="*/ 547347 w 1079064"/>
                <a:gd name="connsiteY3" fmla="*/ 591462 h 591462"/>
                <a:gd name="connsiteX4" fmla="*/ 0 w 1079064"/>
                <a:gd name="connsiteY4" fmla="*/ 581889 h 591462"/>
                <a:gd name="connsiteX0" fmla="*/ 547347 w 1079064"/>
                <a:gd name="connsiteY0" fmla="*/ 591462 h 682902"/>
                <a:gd name="connsiteX1" fmla="*/ 0 w 1079064"/>
                <a:gd name="connsiteY1" fmla="*/ 581889 h 682902"/>
                <a:gd name="connsiteX2" fmla="*/ 539532 w 1079064"/>
                <a:gd name="connsiteY2" fmla="*/ 0 h 682902"/>
                <a:gd name="connsiteX3" fmla="*/ 1079064 w 1079064"/>
                <a:gd name="connsiteY3" fmla="*/ 581889 h 682902"/>
                <a:gd name="connsiteX4" fmla="*/ 638787 w 1079064"/>
                <a:gd name="connsiteY4" fmla="*/ 682902 h 682902"/>
                <a:gd name="connsiteX0" fmla="*/ 547347 w 1079064"/>
                <a:gd name="connsiteY0" fmla="*/ 591462 h 591462"/>
                <a:gd name="connsiteX1" fmla="*/ 0 w 1079064"/>
                <a:gd name="connsiteY1" fmla="*/ 581889 h 591462"/>
                <a:gd name="connsiteX2" fmla="*/ 539532 w 1079064"/>
                <a:gd name="connsiteY2" fmla="*/ 0 h 591462"/>
                <a:gd name="connsiteX3" fmla="*/ 1079064 w 1079064"/>
                <a:gd name="connsiteY3" fmla="*/ 581889 h 591462"/>
                <a:gd name="connsiteX0" fmla="*/ 0 w 1079064"/>
                <a:gd name="connsiteY0" fmla="*/ 581889 h 581889"/>
                <a:gd name="connsiteX1" fmla="*/ 539532 w 1079064"/>
                <a:gd name="connsiteY1" fmla="*/ 0 h 581889"/>
                <a:gd name="connsiteX2" fmla="*/ 1079064 w 1079064"/>
                <a:gd name="connsiteY2" fmla="*/ 581889 h 58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064" h="581889">
                  <a:moveTo>
                    <a:pt x="0" y="581889"/>
                  </a:moveTo>
                  <a:lnTo>
                    <a:pt x="539532" y="0"/>
                  </a:lnTo>
                  <a:lnTo>
                    <a:pt x="1079064" y="581889"/>
                  </a:lnTo>
                </a:path>
              </a:pathLst>
            </a:custGeom>
            <a:noFill/>
            <a:ln w="38100" cap="rnd">
              <a:solidFill>
                <a:srgbClr val="CACED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dirty="0" err="1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4F935DD-9AD7-441F-95B0-27627B555F53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rot="5400000" flipH="1" flipV="1">
              <a:off x="3154611" y="248640"/>
              <a:ext cx="2" cy="5038439"/>
            </a:xfrm>
            <a:prstGeom prst="line">
              <a:avLst/>
            </a:prstGeom>
            <a:ln w="38100" cap="rnd">
              <a:solidFill>
                <a:srgbClr val="CAC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F6D2B6B-BF54-4EB4-92DD-5051B1C2E446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rot="5400000" flipV="1">
              <a:off x="9140346" y="351600"/>
              <a:ext cx="4" cy="4832520"/>
            </a:xfrm>
            <a:prstGeom prst="line">
              <a:avLst/>
            </a:prstGeom>
            <a:ln w="38100" cap="rnd">
              <a:solidFill>
                <a:srgbClr val="CAC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BAF2F-A9F2-48CC-92A1-9D7841C38FFC}"/>
              </a:ext>
            </a:extLst>
          </p:cNvPr>
          <p:cNvSpPr/>
          <p:nvPr/>
        </p:nvSpPr>
        <p:spPr>
          <a:xfrm>
            <a:off x="857692" y="3710395"/>
            <a:ext cx="2155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Aft>
                <a:spcPts val="600"/>
              </a:spcAft>
            </a:pPr>
            <a:r>
              <a:rPr lang="en-US" sz="2400" b="1" dirty="0">
                <a:solidFill>
                  <a:srgbClr val="254B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to Market</a:t>
            </a:r>
            <a:endParaRPr lang="en-IN" sz="2400" b="1" dirty="0"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0AC336-AC3B-42B6-BDB4-EED39B20822A}"/>
              </a:ext>
            </a:extLst>
          </p:cNvPr>
          <p:cNvSpPr/>
          <p:nvPr/>
        </p:nvSpPr>
        <p:spPr>
          <a:xfrm>
            <a:off x="5070438" y="3710395"/>
            <a:ext cx="2058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Aft>
                <a:spcPts val="600"/>
              </a:spcAft>
            </a:pPr>
            <a:r>
              <a:rPr lang="en-US" sz="2400" b="1" dirty="0">
                <a:solidFill>
                  <a:srgbClr val="254B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System</a:t>
            </a:r>
            <a:endParaRPr lang="en-IN" sz="2400" b="1" dirty="0"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2B8DCDD-CE8F-4275-B0D7-7EEB69BE03A6}"/>
              </a:ext>
            </a:extLst>
          </p:cNvPr>
          <p:cNvSpPr/>
          <p:nvPr/>
        </p:nvSpPr>
        <p:spPr>
          <a:xfrm>
            <a:off x="8586632" y="3710395"/>
            <a:ext cx="27529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</a:rPr>
              <a:t>Privacy and Security</a:t>
            </a:r>
            <a:endParaRPr lang="en-US" sz="1100" baseline="80000" dirty="0">
              <a:solidFill>
                <a:srgbClr val="254B56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13F7F16-E561-4298-9850-CF9B44F7CDD2}"/>
              </a:ext>
            </a:extLst>
          </p:cNvPr>
          <p:cNvSpPr/>
          <p:nvPr/>
        </p:nvSpPr>
        <p:spPr>
          <a:xfrm>
            <a:off x="746799" y="4243173"/>
            <a:ext cx="2377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b="1" dirty="0">
                <a:ea typeface="Times New Roman" panose="02020603050405020304" pitchFamily="18" charset="0"/>
                <a:cs typeface="Calibri" panose="020F0502020204030204" pitchFamily="34" charset="0"/>
              </a:rPr>
              <a:t>Fastest tech platform globally </a:t>
            </a:r>
            <a:r>
              <a:rPr lang="en-IN" dirty="0">
                <a:ea typeface="Times New Roman" panose="02020603050405020304" pitchFamily="18" charset="0"/>
                <a:cs typeface="Calibri" panose="020F0502020204030204" pitchFamily="34" charset="0"/>
              </a:rPr>
              <a:t>to amass 200 million registrations in &lt;four months</a:t>
            </a:r>
          </a:p>
          <a:p>
            <a:pPr lvl="0" fontAlgn="base"/>
            <a:r>
              <a:rPr lang="en-IN" dirty="0">
                <a:ea typeface="Times New Roman" panose="02020603050405020304" pitchFamily="18" charset="0"/>
                <a:cs typeface="Calibri" panose="020F0502020204030204" pitchFamily="34" charset="0"/>
              </a:rPr>
              <a:t>Even tech giants took 14 months or more to even reach 100 million users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6A20D40-7282-48B6-A6DE-C5EE4362DCAC}"/>
              </a:ext>
            </a:extLst>
          </p:cNvPr>
          <p:cNvSpPr/>
          <p:nvPr/>
        </p:nvSpPr>
        <p:spPr>
          <a:xfrm>
            <a:off x="4916327" y="4243173"/>
            <a:ext cx="2377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dirty="0">
                <a:ea typeface="Times New Roman" panose="02020603050405020304" pitchFamily="18" charset="0"/>
                <a:cs typeface="Calibri" panose="020F0502020204030204" pitchFamily="34" charset="0"/>
              </a:rPr>
              <a:t>Co-WIN handles a billion+ visits daily, and recorded </a:t>
            </a:r>
            <a:r>
              <a:rPr lang="en-IN" b="1" dirty="0">
                <a:ea typeface="Times New Roman" panose="02020603050405020304" pitchFamily="18" charset="0"/>
                <a:cs typeface="Calibri" panose="020F0502020204030204" pitchFamily="34" charset="0"/>
              </a:rPr>
              <a:t>3.1 billion visits in a day</a:t>
            </a:r>
            <a:endParaRPr lang="en-IN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0" fontAlgn="base"/>
            <a:r>
              <a:rPr lang="en-IN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Handled 13.7 million registrations within 8 hours of opening for 18 to 44 years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85110F1-D0A9-45C0-8D6C-38D339E89BA2}"/>
              </a:ext>
            </a:extLst>
          </p:cNvPr>
          <p:cNvSpPr/>
          <p:nvPr/>
        </p:nvSpPr>
        <p:spPr>
          <a:xfrm>
            <a:off x="8727354" y="4243173"/>
            <a:ext cx="2424491" cy="1792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>
                <a:tab pos="4283075" algn="l"/>
              </a:tabLst>
            </a:pPr>
            <a:r>
              <a:rPr lang="en-US" dirty="0">
                <a:ea typeface="Noto Sans" panose="020B0502040504020204" pitchFamily="34"/>
                <a:cs typeface="Noto Sans" panose="020B0502040504020204" pitchFamily="34"/>
              </a:rPr>
              <a:t>Minimal data inputs are taken from citizens, and no breaches of security recorded till date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>
                <a:tab pos="4283075" algn="l"/>
              </a:tabLst>
            </a:pPr>
            <a:r>
              <a:rPr lang="en-US" dirty="0">
                <a:ea typeface="Noto Sans" panose="020B0502040504020204" pitchFamily="34"/>
                <a:cs typeface="Noto Sans" panose="020B0502040504020204" pitchFamily="34"/>
              </a:rPr>
              <a:t>State-of-the-art security checks in place</a:t>
            </a:r>
          </a:p>
        </p:txBody>
      </p:sp>
      <p:pic>
        <p:nvPicPr>
          <p:cNvPr id="72" name="Picture 71" descr="A picture containing text&#10;&#10;Description automatically generated">
            <a:extLst>
              <a:ext uri="{FF2B5EF4-FFF2-40B4-BE49-F238E27FC236}">
                <a16:creationId xmlns:a16="http://schemas.microsoft.com/office/drawing/2014/main" id="{172A5381-9915-4E92-972F-2C09221B5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25" y="2311380"/>
            <a:ext cx="1662588" cy="35283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B4A6620-2249-45E9-9755-C608C5F8A63A}"/>
              </a:ext>
            </a:extLst>
          </p:cNvPr>
          <p:cNvSpPr txBox="1"/>
          <p:nvPr/>
        </p:nvSpPr>
        <p:spPr>
          <a:xfrm>
            <a:off x="873518" y="2817994"/>
            <a:ext cx="2124003" cy="297600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20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 Million+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4 Months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83D5062-BBB4-4AB8-A689-77A9555A6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2511037"/>
              </p:ext>
            </p:extLst>
          </p:nvPr>
        </p:nvGraphicFramePr>
        <p:xfrm>
          <a:off x="4383089" y="1379164"/>
          <a:ext cx="3425823" cy="1943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1BE5F5E5-C32E-4983-955C-1DA577C4ADD6}"/>
              </a:ext>
            </a:extLst>
          </p:cNvPr>
          <p:cNvSpPr txBox="1"/>
          <p:nvPr/>
        </p:nvSpPr>
        <p:spPr>
          <a:xfrm>
            <a:off x="5594546" y="1546196"/>
            <a:ext cx="1002907" cy="297600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20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3.1B Hits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51C9E1-530D-43DA-A626-C55C17649CF4}"/>
              </a:ext>
            </a:extLst>
          </p:cNvPr>
          <p:cNvSpPr txBox="1"/>
          <p:nvPr/>
        </p:nvSpPr>
        <p:spPr>
          <a:xfrm>
            <a:off x="6476028" y="1801905"/>
            <a:ext cx="1002907" cy="297600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20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2.6B Hits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phic 5" descr="Safe with solid fill">
            <a:extLst>
              <a:ext uri="{FF2B5EF4-FFF2-40B4-BE49-F238E27FC236}">
                <a16:creationId xmlns:a16="http://schemas.microsoft.com/office/drawing/2014/main" id="{0539C721-F8C9-4C2D-9320-5BEEA3F4C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8262" y="1782927"/>
            <a:ext cx="1409738" cy="14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4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4CFC7-9B12-4ACF-B47C-765344B5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A4148-0428-4C59-A367-E0A00B477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32B44-6D3A-4A78-A427-EFEC4271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876" y="374361"/>
            <a:ext cx="10515600" cy="132556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7" name="Picture 6" descr="A picture containing text, person, cellphone&#10;&#10;Description automatically generated">
            <a:extLst>
              <a:ext uri="{FF2B5EF4-FFF2-40B4-BE49-F238E27FC236}">
                <a16:creationId xmlns:a16="http://schemas.microsoft.com/office/drawing/2014/main" id="{813A0E07-A362-4E3A-A06D-94D018B6AC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58" y="92363"/>
            <a:ext cx="3810000" cy="2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picture containing tree, outdoor, ground, dirt&#10;&#10;Description automatically generated">
            <a:extLst>
              <a:ext uri="{FF2B5EF4-FFF2-40B4-BE49-F238E27FC236}">
                <a16:creationId xmlns:a16="http://schemas.microsoft.com/office/drawing/2014/main" id="{A4DD3626-D16F-4321-90BB-F2159685A0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t="11142" r="52694" b="1991"/>
          <a:stretch/>
        </p:blipFill>
        <p:spPr>
          <a:xfrm>
            <a:off x="4304240" y="83128"/>
            <a:ext cx="3235036" cy="5190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240C2A90-DFEF-468D-94C5-55DF8F7A7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8" y="2728885"/>
            <a:ext cx="3810000" cy="2577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DEDF56-66C6-41E0-91BB-B44C82ECC5F0}"/>
              </a:ext>
            </a:extLst>
          </p:cNvPr>
          <p:cNvSpPr/>
          <p:nvPr/>
        </p:nvSpPr>
        <p:spPr>
          <a:xfrm>
            <a:off x="84282" y="5306143"/>
            <a:ext cx="12070507" cy="1452550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IN" sz="3200" dirty="0"/>
              <a:t>A BIG SALUTE AND THANKS TO OUR FRONTLINE WORKERS WHO OVERCAME ALL THE CHALLENGES TO MAKE INDIA THE FASTEST COUNTRY TO ADMINISTER MORE THAN 350 Million DOSES</a:t>
            </a:r>
            <a:r>
              <a:rPr lang="hi-IN" sz="3200" dirty="0"/>
              <a:t>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IN" sz="3200" dirty="0"/>
              <a:t>#</a:t>
            </a:r>
            <a:r>
              <a:rPr lang="hi-IN" sz="3200" dirty="0"/>
              <a:t>जज्ब़े को सलाम #शक्ति को प्रणाम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1BBDA-8E5D-4483-8E15-41EEE945D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503" b="33151"/>
          <a:stretch/>
        </p:blipFill>
        <p:spPr>
          <a:xfrm>
            <a:off x="7623558" y="60100"/>
            <a:ext cx="4224482" cy="5204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32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hlinkClick r:id="rId2" action="ppaction://hlinksldjump"/>
            <a:extLst>
              <a:ext uri="{FF2B5EF4-FFF2-40B4-BE49-F238E27FC236}">
                <a16:creationId xmlns:a16="http://schemas.microsoft.com/office/drawing/2014/main" id="{193AC69A-A0D5-4130-9B91-765C93B12B17}"/>
              </a:ext>
            </a:extLst>
          </p:cNvPr>
          <p:cNvSpPr txBox="1">
            <a:spLocks/>
          </p:cNvSpPr>
          <p:nvPr/>
        </p:nvSpPr>
        <p:spPr>
          <a:xfrm>
            <a:off x="0" y="-4301"/>
            <a:ext cx="12192000" cy="68149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 MT" panose="020B0502020104020203" pitchFamily="34" charset="0"/>
                <a:ea typeface="+mj-ea"/>
                <a:cs typeface="+mj-cs"/>
              </a:rPr>
              <a:t>OUR PARTNERS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ill Sans MT" panose="020B05020201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82929-0A04-4B87-A074-1BD34146E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617" y="2164022"/>
            <a:ext cx="1695358" cy="3308577"/>
          </a:xfrm>
          <a:prstGeom prst="rect">
            <a:avLst/>
          </a:prstGeom>
        </p:spPr>
      </p:pic>
      <p:pic>
        <p:nvPicPr>
          <p:cNvPr id="3074" name="Picture 2" descr="aarogya setu">
            <a:extLst>
              <a:ext uri="{FF2B5EF4-FFF2-40B4-BE49-F238E27FC236}">
                <a16:creationId xmlns:a16="http://schemas.microsoft.com/office/drawing/2014/main" id="{E2F173F4-A545-41F1-AF79-BF5AF8C7C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79" y="1681315"/>
            <a:ext cx="6186619" cy="125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gilocker">
            <a:extLst>
              <a:ext uri="{FF2B5EF4-FFF2-40B4-BE49-F238E27FC236}">
                <a16:creationId xmlns:a16="http://schemas.microsoft.com/office/drawing/2014/main" id="{009D6D59-6CC9-4D23-BD4E-E185C9AD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154" y="4567085"/>
            <a:ext cx="3971551" cy="90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MANG">
            <a:extLst>
              <a:ext uri="{FF2B5EF4-FFF2-40B4-BE49-F238E27FC236}">
                <a16:creationId xmlns:a16="http://schemas.microsoft.com/office/drawing/2014/main" id="{9E6F1936-3383-47E5-AAA4-7632AF721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314" y="3663155"/>
            <a:ext cx="2701233" cy="29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SC">
            <a:extLst>
              <a:ext uri="{FF2B5EF4-FFF2-40B4-BE49-F238E27FC236}">
                <a16:creationId xmlns:a16="http://schemas.microsoft.com/office/drawing/2014/main" id="{DD41ADB9-7BD1-413C-B5CF-EFEC9078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1" y="4601192"/>
            <a:ext cx="2095920" cy="10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ATIONAL HEALTH AUTHORITY INKS PACT WITH TELANGANA GOVERNMENT TO IMPLEMENT  AYUSHMAN BHARAT PM-JAY SCHEME – Medgate Today">
            <a:extLst>
              <a:ext uri="{FF2B5EF4-FFF2-40B4-BE49-F238E27FC236}">
                <a16:creationId xmlns:a16="http://schemas.microsoft.com/office/drawing/2014/main" id="{1E726F75-96D8-4329-8D87-65C0CD6C3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5" y="1585208"/>
            <a:ext cx="31623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620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18;p67">
            <a:extLst>
              <a:ext uri="{FF2B5EF4-FFF2-40B4-BE49-F238E27FC236}">
                <a16:creationId xmlns:a16="http://schemas.microsoft.com/office/drawing/2014/main" id="{1062B014-6511-4AF6-BBF7-1E2EFB5740AE}"/>
              </a:ext>
            </a:extLst>
          </p:cNvPr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0"/>
            <a:ext cx="12191997" cy="6857998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B4995D-6CE1-4262-B936-B00A8ACF377E}"/>
              </a:ext>
            </a:extLst>
          </p:cNvPr>
          <p:cNvSpPr/>
          <p:nvPr/>
        </p:nvSpPr>
        <p:spPr>
          <a:xfrm>
            <a:off x="1" y="-10"/>
            <a:ext cx="12191996" cy="6857998"/>
          </a:xfrm>
          <a:prstGeom prst="rect">
            <a:avLst/>
          </a:prstGeom>
          <a:solidFill>
            <a:srgbClr val="B4D5DE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58DBD4-F86D-4EDD-93C0-B4574A195A0D}"/>
              </a:ext>
            </a:extLst>
          </p:cNvPr>
          <p:cNvSpPr/>
          <p:nvPr/>
        </p:nvSpPr>
        <p:spPr>
          <a:xfrm>
            <a:off x="7904286" y="4633024"/>
            <a:ext cx="4287714" cy="897860"/>
          </a:xfrm>
          <a:prstGeom prst="rect">
            <a:avLst/>
          </a:prstGeom>
          <a:solidFill>
            <a:srgbClr val="254B56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5F42C-879F-4796-9204-67EC4FFBC9AF}"/>
              </a:ext>
            </a:extLst>
          </p:cNvPr>
          <p:cNvSpPr txBox="1"/>
          <p:nvPr/>
        </p:nvSpPr>
        <p:spPr>
          <a:xfrm>
            <a:off x="8449408" y="4789567"/>
            <a:ext cx="3362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769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 326">
            <a:extLst>
              <a:ext uri="{FF2B5EF4-FFF2-40B4-BE49-F238E27FC236}">
                <a16:creationId xmlns:a16="http://schemas.microsoft.com/office/drawing/2014/main" id="{3CDF433E-6928-4658-9893-C77B8BBBA3C2}"/>
              </a:ext>
            </a:extLst>
          </p:cNvPr>
          <p:cNvSpPr/>
          <p:nvPr/>
        </p:nvSpPr>
        <p:spPr>
          <a:xfrm>
            <a:off x="-1" y="776269"/>
            <a:ext cx="12191999" cy="2258154"/>
          </a:xfrm>
          <a:prstGeom prst="rect">
            <a:avLst/>
          </a:prstGeom>
          <a:solidFill>
            <a:schemeClr val="accent4">
              <a:lumMod val="20000"/>
              <a:lumOff val="80000"/>
              <a:alpha val="4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53" name="Rectangle 5152">
            <a:extLst>
              <a:ext uri="{FF2B5EF4-FFF2-40B4-BE49-F238E27FC236}">
                <a16:creationId xmlns:a16="http://schemas.microsoft.com/office/drawing/2014/main" id="{5F9D6671-5D65-4A7D-B49A-65B885AE6A1C}"/>
              </a:ext>
            </a:extLst>
          </p:cNvPr>
          <p:cNvSpPr/>
          <p:nvPr/>
        </p:nvSpPr>
        <p:spPr>
          <a:xfrm>
            <a:off x="0" y="3045688"/>
            <a:ext cx="12192000" cy="3710048"/>
          </a:xfrm>
          <a:prstGeom prst="rect">
            <a:avLst/>
          </a:prstGeom>
          <a:solidFill>
            <a:schemeClr val="accent1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51E69D-ED51-4738-A457-351FE7EB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A4148-0428-4C59-A367-E0A00B477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C140BDDA-EF55-45EC-9B15-D532A740C8AD}"/>
              </a:ext>
            </a:extLst>
          </p:cNvPr>
          <p:cNvSpPr/>
          <p:nvPr/>
        </p:nvSpPr>
        <p:spPr>
          <a:xfrm>
            <a:off x="692459" y="781235"/>
            <a:ext cx="10129422" cy="5877018"/>
          </a:xfrm>
          <a:custGeom>
            <a:avLst/>
            <a:gdLst>
              <a:gd name="connsiteX0" fmla="*/ 680721 w 8484616"/>
              <a:gd name="connsiteY0" fmla="*/ 0 h 5317744"/>
              <a:gd name="connsiteX1" fmla="*/ 1245184 w 8484616"/>
              <a:gd name="connsiteY1" fmla="*/ 300123 h 5317744"/>
              <a:gd name="connsiteX2" fmla="*/ 1271436 w 8484616"/>
              <a:gd name="connsiteY2" fmla="*/ 348489 h 5317744"/>
              <a:gd name="connsiteX3" fmla="*/ 7163308 w 8484616"/>
              <a:gd name="connsiteY3" fmla="*/ 348489 h 5317744"/>
              <a:gd name="connsiteX4" fmla="*/ 7170928 w 8484616"/>
              <a:gd name="connsiteY4" fmla="*/ 348489 h 5317744"/>
              <a:gd name="connsiteX5" fmla="*/ 7170928 w 8484616"/>
              <a:gd name="connsiteY5" fmla="*/ 348873 h 5317744"/>
              <a:gd name="connsiteX6" fmla="*/ 7298404 w 8484616"/>
              <a:gd name="connsiteY6" fmla="*/ 355310 h 5317744"/>
              <a:gd name="connsiteX7" fmla="*/ 8484616 w 8484616"/>
              <a:gd name="connsiteY7" fmla="*/ 1669796 h 5317744"/>
              <a:gd name="connsiteX8" fmla="*/ 7298404 w 8484616"/>
              <a:gd name="connsiteY8" fmla="*/ 2984282 h 5317744"/>
              <a:gd name="connsiteX9" fmla="*/ 7170928 w 8484616"/>
              <a:gd name="connsiteY9" fmla="*/ 2990719 h 5317744"/>
              <a:gd name="connsiteX10" fmla="*/ 7170928 w 8484616"/>
              <a:gd name="connsiteY10" fmla="*/ 2991104 h 5317744"/>
              <a:gd name="connsiteX11" fmla="*/ 7163308 w 8484616"/>
              <a:gd name="connsiteY11" fmla="*/ 2991104 h 5317744"/>
              <a:gd name="connsiteX12" fmla="*/ 6986016 w 8484616"/>
              <a:gd name="connsiteY12" fmla="*/ 2991104 h 5317744"/>
              <a:gd name="connsiteX13" fmla="*/ 1498600 w 8484616"/>
              <a:gd name="connsiteY13" fmla="*/ 2991104 h 5317744"/>
              <a:gd name="connsiteX14" fmla="*/ 1313689 w 8484616"/>
              <a:gd name="connsiteY14" fmla="*/ 2991104 h 5317744"/>
              <a:gd name="connsiteX15" fmla="*/ 1313689 w 8484616"/>
              <a:gd name="connsiteY15" fmla="*/ 2988062 h 5317744"/>
              <a:gd name="connsiteX16" fmla="*/ 1188164 w 8484616"/>
              <a:gd name="connsiteY16" fmla="*/ 3000716 h 5317744"/>
              <a:gd name="connsiteX17" fmla="*/ 660655 w 8484616"/>
              <a:gd name="connsiteY17" fmla="*/ 3647948 h 5317744"/>
              <a:gd name="connsiteX18" fmla="*/ 1188164 w 8484616"/>
              <a:gd name="connsiteY18" fmla="*/ 4295180 h 5317744"/>
              <a:gd name="connsiteX19" fmla="*/ 1313688 w 8484616"/>
              <a:gd name="connsiteY19" fmla="*/ 4307834 h 5317744"/>
              <a:gd name="connsiteX20" fmla="*/ 1313688 w 8484616"/>
              <a:gd name="connsiteY20" fmla="*/ 4304792 h 5317744"/>
              <a:gd name="connsiteX21" fmla="*/ 7213181 w 8484616"/>
              <a:gd name="connsiteY21" fmla="*/ 4304792 h 5317744"/>
              <a:gd name="connsiteX22" fmla="*/ 7239432 w 8484616"/>
              <a:gd name="connsiteY22" fmla="*/ 4256427 h 5317744"/>
              <a:gd name="connsiteX23" fmla="*/ 7803896 w 8484616"/>
              <a:gd name="connsiteY23" fmla="*/ 3956304 h 5317744"/>
              <a:gd name="connsiteX24" fmla="*/ 8484616 w 8484616"/>
              <a:gd name="connsiteY24" fmla="*/ 4637024 h 5317744"/>
              <a:gd name="connsiteX25" fmla="*/ 7803896 w 8484616"/>
              <a:gd name="connsiteY25" fmla="*/ 5317744 h 5317744"/>
              <a:gd name="connsiteX26" fmla="*/ 7239432 w 8484616"/>
              <a:gd name="connsiteY26" fmla="*/ 5017621 h 5317744"/>
              <a:gd name="connsiteX27" fmla="*/ 7213181 w 8484616"/>
              <a:gd name="connsiteY27" fmla="*/ 4969256 h 5317744"/>
              <a:gd name="connsiteX28" fmla="*/ 1321308 w 8484616"/>
              <a:gd name="connsiteY28" fmla="*/ 4969256 h 5317744"/>
              <a:gd name="connsiteX29" fmla="*/ 1313688 w 8484616"/>
              <a:gd name="connsiteY29" fmla="*/ 4969256 h 5317744"/>
              <a:gd name="connsiteX30" fmla="*/ 1313688 w 8484616"/>
              <a:gd name="connsiteY30" fmla="*/ 4968871 h 5317744"/>
              <a:gd name="connsiteX31" fmla="*/ 1186212 w 8484616"/>
              <a:gd name="connsiteY31" fmla="*/ 4962434 h 5317744"/>
              <a:gd name="connsiteX32" fmla="*/ 0 w 8484616"/>
              <a:gd name="connsiteY32" fmla="*/ 3647948 h 5317744"/>
              <a:gd name="connsiteX33" fmla="*/ 1186212 w 8484616"/>
              <a:gd name="connsiteY33" fmla="*/ 2333462 h 5317744"/>
              <a:gd name="connsiteX34" fmla="*/ 1313689 w 8484616"/>
              <a:gd name="connsiteY34" fmla="*/ 2327025 h 5317744"/>
              <a:gd name="connsiteX35" fmla="*/ 1313689 w 8484616"/>
              <a:gd name="connsiteY35" fmla="*/ 2326640 h 5317744"/>
              <a:gd name="connsiteX36" fmla="*/ 1321308 w 8484616"/>
              <a:gd name="connsiteY36" fmla="*/ 2326640 h 5317744"/>
              <a:gd name="connsiteX37" fmla="*/ 1498600 w 8484616"/>
              <a:gd name="connsiteY37" fmla="*/ 2326640 h 5317744"/>
              <a:gd name="connsiteX38" fmla="*/ 6986016 w 8484616"/>
              <a:gd name="connsiteY38" fmla="*/ 2326640 h 5317744"/>
              <a:gd name="connsiteX39" fmla="*/ 7170928 w 8484616"/>
              <a:gd name="connsiteY39" fmla="*/ 2326640 h 5317744"/>
              <a:gd name="connsiteX40" fmla="*/ 7170928 w 8484616"/>
              <a:gd name="connsiteY40" fmla="*/ 2329682 h 5317744"/>
              <a:gd name="connsiteX41" fmla="*/ 7296453 w 8484616"/>
              <a:gd name="connsiteY41" fmla="*/ 2317028 h 5317744"/>
              <a:gd name="connsiteX42" fmla="*/ 7823962 w 8484616"/>
              <a:gd name="connsiteY42" fmla="*/ 1669796 h 5317744"/>
              <a:gd name="connsiteX43" fmla="*/ 7296453 w 8484616"/>
              <a:gd name="connsiteY43" fmla="*/ 1022564 h 5317744"/>
              <a:gd name="connsiteX44" fmla="*/ 7170928 w 8484616"/>
              <a:gd name="connsiteY44" fmla="*/ 1009911 h 5317744"/>
              <a:gd name="connsiteX45" fmla="*/ 7170928 w 8484616"/>
              <a:gd name="connsiteY45" fmla="*/ 1012952 h 5317744"/>
              <a:gd name="connsiteX46" fmla="*/ 1271436 w 8484616"/>
              <a:gd name="connsiteY46" fmla="*/ 1012952 h 5317744"/>
              <a:gd name="connsiteX47" fmla="*/ 1245184 w 8484616"/>
              <a:gd name="connsiteY47" fmla="*/ 1061317 h 5317744"/>
              <a:gd name="connsiteX48" fmla="*/ 680721 w 8484616"/>
              <a:gd name="connsiteY48" fmla="*/ 1361440 h 5317744"/>
              <a:gd name="connsiteX49" fmla="*/ 1 w 8484616"/>
              <a:gd name="connsiteY49" fmla="*/ 680720 h 5317744"/>
              <a:gd name="connsiteX50" fmla="*/ 680721 w 8484616"/>
              <a:gd name="connsiteY50" fmla="*/ 0 h 531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8484616" h="5317744">
                <a:moveTo>
                  <a:pt x="680721" y="0"/>
                </a:moveTo>
                <a:cubicBezTo>
                  <a:pt x="915690" y="0"/>
                  <a:pt x="1122855" y="119051"/>
                  <a:pt x="1245184" y="300123"/>
                </a:cubicBezTo>
                <a:lnTo>
                  <a:pt x="1271436" y="348489"/>
                </a:lnTo>
                <a:lnTo>
                  <a:pt x="7163308" y="348489"/>
                </a:lnTo>
                <a:lnTo>
                  <a:pt x="7170928" y="348489"/>
                </a:lnTo>
                <a:lnTo>
                  <a:pt x="7170928" y="348873"/>
                </a:lnTo>
                <a:lnTo>
                  <a:pt x="7298404" y="355310"/>
                </a:lnTo>
                <a:cubicBezTo>
                  <a:pt x="7964681" y="422974"/>
                  <a:pt x="8484616" y="985667"/>
                  <a:pt x="8484616" y="1669796"/>
                </a:cubicBezTo>
                <a:cubicBezTo>
                  <a:pt x="8484616" y="2353926"/>
                  <a:pt x="7964681" y="2916618"/>
                  <a:pt x="7298404" y="2984282"/>
                </a:cubicBezTo>
                <a:lnTo>
                  <a:pt x="7170928" y="2990719"/>
                </a:lnTo>
                <a:lnTo>
                  <a:pt x="7170928" y="2991104"/>
                </a:lnTo>
                <a:lnTo>
                  <a:pt x="7163308" y="2991104"/>
                </a:lnTo>
                <a:lnTo>
                  <a:pt x="6986016" y="2991104"/>
                </a:lnTo>
                <a:lnTo>
                  <a:pt x="1498600" y="2991104"/>
                </a:lnTo>
                <a:lnTo>
                  <a:pt x="1313689" y="2991104"/>
                </a:lnTo>
                <a:lnTo>
                  <a:pt x="1313689" y="2988062"/>
                </a:lnTo>
                <a:lnTo>
                  <a:pt x="1188164" y="3000716"/>
                </a:lnTo>
                <a:cubicBezTo>
                  <a:pt x="887115" y="3062320"/>
                  <a:pt x="660655" y="3328688"/>
                  <a:pt x="660655" y="3647948"/>
                </a:cubicBezTo>
                <a:cubicBezTo>
                  <a:pt x="660655" y="3967209"/>
                  <a:pt x="887115" y="4233577"/>
                  <a:pt x="1188164" y="4295180"/>
                </a:cubicBezTo>
                <a:lnTo>
                  <a:pt x="1313688" y="4307834"/>
                </a:lnTo>
                <a:lnTo>
                  <a:pt x="1313688" y="4304792"/>
                </a:lnTo>
                <a:lnTo>
                  <a:pt x="7213181" y="4304792"/>
                </a:lnTo>
                <a:lnTo>
                  <a:pt x="7239432" y="4256427"/>
                </a:lnTo>
                <a:cubicBezTo>
                  <a:pt x="7361763" y="4075355"/>
                  <a:pt x="7568927" y="3956304"/>
                  <a:pt x="7803896" y="3956304"/>
                </a:cubicBezTo>
                <a:cubicBezTo>
                  <a:pt x="8179847" y="3956304"/>
                  <a:pt x="8484616" y="4261073"/>
                  <a:pt x="8484616" y="4637024"/>
                </a:cubicBezTo>
                <a:cubicBezTo>
                  <a:pt x="8484616" y="5012975"/>
                  <a:pt x="8179847" y="5317744"/>
                  <a:pt x="7803896" y="5317744"/>
                </a:cubicBezTo>
                <a:cubicBezTo>
                  <a:pt x="7568927" y="5317744"/>
                  <a:pt x="7361763" y="5198694"/>
                  <a:pt x="7239432" y="5017621"/>
                </a:cubicBezTo>
                <a:lnTo>
                  <a:pt x="7213181" y="4969256"/>
                </a:lnTo>
                <a:lnTo>
                  <a:pt x="1321308" y="4969256"/>
                </a:lnTo>
                <a:lnTo>
                  <a:pt x="1313688" y="4969256"/>
                </a:lnTo>
                <a:lnTo>
                  <a:pt x="1313688" y="4968871"/>
                </a:lnTo>
                <a:lnTo>
                  <a:pt x="1186212" y="4962434"/>
                </a:lnTo>
                <a:cubicBezTo>
                  <a:pt x="519935" y="4894770"/>
                  <a:pt x="0" y="4332078"/>
                  <a:pt x="0" y="3647948"/>
                </a:cubicBezTo>
                <a:cubicBezTo>
                  <a:pt x="0" y="2963819"/>
                  <a:pt x="519935" y="2401126"/>
                  <a:pt x="1186212" y="2333462"/>
                </a:cubicBezTo>
                <a:lnTo>
                  <a:pt x="1313689" y="2327025"/>
                </a:lnTo>
                <a:lnTo>
                  <a:pt x="1313689" y="2326640"/>
                </a:lnTo>
                <a:lnTo>
                  <a:pt x="1321308" y="2326640"/>
                </a:lnTo>
                <a:lnTo>
                  <a:pt x="1498600" y="2326640"/>
                </a:lnTo>
                <a:lnTo>
                  <a:pt x="6986016" y="2326640"/>
                </a:lnTo>
                <a:lnTo>
                  <a:pt x="7170928" y="2326640"/>
                </a:lnTo>
                <a:lnTo>
                  <a:pt x="7170928" y="2329682"/>
                </a:lnTo>
                <a:lnTo>
                  <a:pt x="7296453" y="2317028"/>
                </a:lnTo>
                <a:cubicBezTo>
                  <a:pt x="7597502" y="2255425"/>
                  <a:pt x="7823962" y="1989057"/>
                  <a:pt x="7823962" y="1669796"/>
                </a:cubicBezTo>
                <a:cubicBezTo>
                  <a:pt x="7823962" y="1350536"/>
                  <a:pt x="7597502" y="1084168"/>
                  <a:pt x="7296453" y="1022564"/>
                </a:cubicBezTo>
                <a:lnTo>
                  <a:pt x="7170928" y="1009911"/>
                </a:lnTo>
                <a:lnTo>
                  <a:pt x="7170928" y="1012952"/>
                </a:lnTo>
                <a:lnTo>
                  <a:pt x="1271436" y="1012952"/>
                </a:lnTo>
                <a:lnTo>
                  <a:pt x="1245184" y="1061317"/>
                </a:lnTo>
                <a:cubicBezTo>
                  <a:pt x="1122855" y="1242390"/>
                  <a:pt x="915690" y="1361440"/>
                  <a:pt x="680721" y="1361440"/>
                </a:cubicBezTo>
                <a:cubicBezTo>
                  <a:pt x="304769" y="1361440"/>
                  <a:pt x="1" y="1056671"/>
                  <a:pt x="1" y="680720"/>
                </a:cubicBezTo>
                <a:cubicBezTo>
                  <a:pt x="1" y="304769"/>
                  <a:pt x="304769" y="0"/>
                  <a:pt x="680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9000000" algn="tr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C16503-662C-4E04-8B45-DC9C3D86CCD4}"/>
              </a:ext>
            </a:extLst>
          </p:cNvPr>
          <p:cNvSpPr/>
          <p:nvPr/>
        </p:nvSpPr>
        <p:spPr>
          <a:xfrm>
            <a:off x="844079" y="921592"/>
            <a:ext cx="1322126" cy="122391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1143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326FA3-09AF-4E50-83DA-9A05AC6CDAD9}"/>
              </a:ext>
            </a:extLst>
          </p:cNvPr>
          <p:cNvSpPr/>
          <p:nvPr/>
        </p:nvSpPr>
        <p:spPr>
          <a:xfrm>
            <a:off x="9348135" y="5293985"/>
            <a:ext cx="1322126" cy="122391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1143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E0C53944-48A7-47BD-97E8-045A02E2D745}"/>
              </a:ext>
            </a:extLst>
          </p:cNvPr>
          <p:cNvCxnSpPr/>
          <p:nvPr/>
        </p:nvCxnSpPr>
        <p:spPr>
          <a:xfrm>
            <a:off x="2716948" y="1558575"/>
            <a:ext cx="6414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282909CA-7E7B-4B46-8F33-C6583CC1E5FA}"/>
              </a:ext>
            </a:extLst>
          </p:cNvPr>
          <p:cNvCxnSpPr/>
          <p:nvPr/>
        </p:nvCxnSpPr>
        <p:spPr>
          <a:xfrm>
            <a:off x="3160391" y="1534950"/>
            <a:ext cx="6414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42" name="Group 5141">
            <a:extLst>
              <a:ext uri="{FF2B5EF4-FFF2-40B4-BE49-F238E27FC236}">
                <a16:creationId xmlns:a16="http://schemas.microsoft.com/office/drawing/2014/main" id="{C69E9BE3-F599-481C-B03C-14A07A4E9AF1}"/>
              </a:ext>
            </a:extLst>
          </p:cNvPr>
          <p:cNvGrpSpPr/>
          <p:nvPr/>
        </p:nvGrpSpPr>
        <p:grpSpPr>
          <a:xfrm>
            <a:off x="7855684" y="3105458"/>
            <a:ext cx="1077882" cy="1258737"/>
            <a:chOff x="7542090" y="3105458"/>
            <a:chExt cx="1077882" cy="1258737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859EEDE1-3FB3-4719-AB92-7AE8A788E405}"/>
                </a:ext>
              </a:extLst>
            </p:cNvPr>
            <p:cNvSpPr/>
            <p:nvPr/>
          </p:nvSpPr>
          <p:spPr>
            <a:xfrm flipH="1">
              <a:off x="7542090" y="3105458"/>
              <a:ext cx="196778" cy="247756"/>
            </a:xfrm>
            <a:prstGeom prst="rtTriangle">
              <a:avLst/>
            </a:prstGeom>
            <a:solidFill>
              <a:srgbClr val="CB5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Round Same Side Corner Rectangle 59">
              <a:extLst>
                <a:ext uri="{FF2B5EF4-FFF2-40B4-BE49-F238E27FC236}">
                  <a16:creationId xmlns:a16="http://schemas.microsoft.com/office/drawing/2014/main" id="{52A697E6-8D95-42F0-89F7-B1B55F886F9C}"/>
                </a:ext>
              </a:extLst>
            </p:cNvPr>
            <p:cNvSpPr/>
            <p:nvPr/>
          </p:nvSpPr>
          <p:spPr>
            <a:xfrm rot="10800000">
              <a:off x="7738871" y="3106479"/>
              <a:ext cx="881101" cy="1223472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24B76E-6D6A-4630-BF2A-7B7915689539}"/>
                </a:ext>
              </a:extLst>
            </p:cNvPr>
            <p:cNvCxnSpPr/>
            <p:nvPr/>
          </p:nvCxnSpPr>
          <p:spPr>
            <a:xfrm>
              <a:off x="7858699" y="3718215"/>
              <a:ext cx="6414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30" name="Picture 10" descr="Immunization | Health Services | University of Ottawa">
              <a:extLst>
                <a:ext uri="{FF2B5EF4-FFF2-40B4-BE49-F238E27FC236}">
                  <a16:creationId xmlns:a16="http://schemas.microsoft.com/office/drawing/2014/main" id="{21DD6071-6EF2-49FC-9DA0-0D7F4D164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339" y="3148243"/>
              <a:ext cx="552160" cy="53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54390DA-E7F6-4509-ADBB-1C6A373C3FA9}"/>
                </a:ext>
              </a:extLst>
            </p:cNvPr>
            <p:cNvSpPr/>
            <p:nvPr/>
          </p:nvSpPr>
          <p:spPr>
            <a:xfrm>
              <a:off x="7684446" y="3717864"/>
              <a:ext cx="9347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COVID Vaccination Centre</a:t>
              </a:r>
              <a:endParaRPr lang="en-IN" sz="1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139" name="Group 5138">
            <a:extLst>
              <a:ext uri="{FF2B5EF4-FFF2-40B4-BE49-F238E27FC236}">
                <a16:creationId xmlns:a16="http://schemas.microsoft.com/office/drawing/2014/main" id="{526448F7-8758-4F3A-968F-D9BBEBF1EADF}"/>
              </a:ext>
            </a:extLst>
          </p:cNvPr>
          <p:cNvGrpSpPr/>
          <p:nvPr/>
        </p:nvGrpSpPr>
        <p:grpSpPr>
          <a:xfrm>
            <a:off x="1915512" y="3124839"/>
            <a:ext cx="1122157" cy="1224493"/>
            <a:chOff x="2388425" y="3105458"/>
            <a:chExt cx="1122157" cy="1224493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5C18374-ECB7-40E3-8C4C-8BDE2FD26775}"/>
                </a:ext>
              </a:extLst>
            </p:cNvPr>
            <p:cNvSpPr/>
            <p:nvPr/>
          </p:nvSpPr>
          <p:spPr>
            <a:xfrm flipH="1">
              <a:off x="2388425" y="3105458"/>
              <a:ext cx="196778" cy="247756"/>
            </a:xfrm>
            <a:prstGeom prst="rtTriangle">
              <a:avLst/>
            </a:prstGeom>
            <a:solidFill>
              <a:srgbClr val="AF48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6" name="Round Same Side Corner Rectangle 44">
              <a:extLst>
                <a:ext uri="{FF2B5EF4-FFF2-40B4-BE49-F238E27FC236}">
                  <a16:creationId xmlns:a16="http://schemas.microsoft.com/office/drawing/2014/main" id="{147F7C99-F3D8-446C-ADCA-20BA474E507C}"/>
                </a:ext>
              </a:extLst>
            </p:cNvPr>
            <p:cNvSpPr/>
            <p:nvPr/>
          </p:nvSpPr>
          <p:spPr>
            <a:xfrm rot="10800000">
              <a:off x="2566307" y="3106479"/>
              <a:ext cx="900000" cy="1223472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8F0635E-6448-4F12-9534-2613190548CE}"/>
                </a:ext>
              </a:extLst>
            </p:cNvPr>
            <p:cNvCxnSpPr/>
            <p:nvPr/>
          </p:nvCxnSpPr>
          <p:spPr>
            <a:xfrm>
              <a:off x="2705034" y="3718215"/>
              <a:ext cx="6414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Graphic 235" descr="Needle">
              <a:extLst>
                <a:ext uri="{FF2B5EF4-FFF2-40B4-BE49-F238E27FC236}">
                  <a16:creationId xmlns:a16="http://schemas.microsoft.com/office/drawing/2014/main" id="{045C5DEC-7CFF-495C-AB4B-CD248D8C3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8578" y="3147140"/>
              <a:ext cx="605878" cy="605878"/>
            </a:xfrm>
            <a:prstGeom prst="rect">
              <a:avLst/>
            </a:prstGeom>
          </p:spPr>
        </p:pic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653A341-E264-422D-A4C4-7182063E580C}"/>
                </a:ext>
              </a:extLst>
            </p:cNvPr>
            <p:cNvSpPr/>
            <p:nvPr/>
          </p:nvSpPr>
          <p:spPr>
            <a:xfrm>
              <a:off x="2489789" y="3788090"/>
              <a:ext cx="10207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Beneficiary Vaccination</a:t>
              </a:r>
              <a:endParaRPr lang="en-IN" sz="1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01853" y="5249201"/>
            <a:ext cx="1430192" cy="1243544"/>
            <a:chOff x="1901853" y="5249201"/>
            <a:chExt cx="1430192" cy="1243544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8BB13DB-42DF-4888-B3E3-DD719794FFBC}"/>
                </a:ext>
              </a:extLst>
            </p:cNvPr>
            <p:cNvSpPr/>
            <p:nvPr/>
          </p:nvSpPr>
          <p:spPr>
            <a:xfrm flipH="1">
              <a:off x="1901853" y="5249201"/>
              <a:ext cx="154574" cy="241283"/>
            </a:xfrm>
            <a:prstGeom prst="rtTriangle">
              <a:avLst/>
            </a:prstGeom>
            <a:solidFill>
              <a:srgbClr val="AF48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2" name="Round Same Side Corner Rectangle 66">
              <a:extLst>
                <a:ext uri="{FF2B5EF4-FFF2-40B4-BE49-F238E27FC236}">
                  <a16:creationId xmlns:a16="http://schemas.microsoft.com/office/drawing/2014/main" id="{23F655AA-41D3-45E8-BF9F-572AD02AEC2D}"/>
                </a:ext>
              </a:extLst>
            </p:cNvPr>
            <p:cNvSpPr/>
            <p:nvPr/>
          </p:nvSpPr>
          <p:spPr>
            <a:xfrm rot="10800000">
              <a:off x="2064647" y="5250222"/>
              <a:ext cx="1176120" cy="1223472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D32A28-AB74-4930-A8C7-36990A322BF9}"/>
                </a:ext>
              </a:extLst>
            </p:cNvPr>
            <p:cNvCxnSpPr/>
            <p:nvPr/>
          </p:nvCxnSpPr>
          <p:spPr>
            <a:xfrm>
              <a:off x="2331986" y="5861958"/>
              <a:ext cx="6414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38" name="Picture 18">
              <a:extLst>
                <a:ext uri="{FF2B5EF4-FFF2-40B4-BE49-F238E27FC236}">
                  <a16:creationId xmlns:a16="http://schemas.microsoft.com/office/drawing/2014/main" id="{EF50FC70-D9EE-4FE9-9E78-F8FE00321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882" y="5274174"/>
              <a:ext cx="509650" cy="58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8E06BAEB-7561-4BD1-8536-549F86E38996}"/>
                </a:ext>
              </a:extLst>
            </p:cNvPr>
            <p:cNvSpPr/>
            <p:nvPr/>
          </p:nvSpPr>
          <p:spPr>
            <a:xfrm>
              <a:off x="1973370" y="5892581"/>
              <a:ext cx="1358675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accent5">
                      <a:lumMod val="50000"/>
                    </a:schemeClr>
                  </a:solidFill>
                </a:rPr>
                <a:t>Beneficiary acknowledgement</a:t>
              </a:r>
              <a:endParaRPr lang="en-IN" sz="11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147" name="Group 5146">
            <a:extLst>
              <a:ext uri="{FF2B5EF4-FFF2-40B4-BE49-F238E27FC236}">
                <a16:creationId xmlns:a16="http://schemas.microsoft.com/office/drawing/2014/main" id="{0F2B4999-290E-4158-BDCA-1C222D559EE2}"/>
              </a:ext>
            </a:extLst>
          </p:cNvPr>
          <p:cNvGrpSpPr/>
          <p:nvPr/>
        </p:nvGrpSpPr>
        <p:grpSpPr>
          <a:xfrm>
            <a:off x="7542090" y="5291579"/>
            <a:ext cx="1184264" cy="1224493"/>
            <a:chOff x="7542090" y="5291579"/>
            <a:chExt cx="1184264" cy="1224493"/>
          </a:xfrm>
        </p:grpSpPr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6392F534-BAEF-4754-8072-7D511F276EBB}"/>
                </a:ext>
              </a:extLst>
            </p:cNvPr>
            <p:cNvSpPr/>
            <p:nvPr/>
          </p:nvSpPr>
          <p:spPr>
            <a:xfrm flipH="1">
              <a:off x="7542090" y="5291579"/>
              <a:ext cx="196778" cy="247756"/>
            </a:xfrm>
            <a:prstGeom prst="rtTriangle">
              <a:avLst/>
            </a:prstGeom>
            <a:solidFill>
              <a:srgbClr val="AF48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4" name="Round Same Side Corner Rectangle 81">
              <a:extLst>
                <a:ext uri="{FF2B5EF4-FFF2-40B4-BE49-F238E27FC236}">
                  <a16:creationId xmlns:a16="http://schemas.microsoft.com/office/drawing/2014/main" id="{DBD3BDA0-6700-4C6B-818B-065A9FEEDBDD}"/>
                </a:ext>
              </a:extLst>
            </p:cNvPr>
            <p:cNvSpPr/>
            <p:nvPr/>
          </p:nvSpPr>
          <p:spPr>
            <a:xfrm rot="10800000">
              <a:off x="7738870" y="5292600"/>
              <a:ext cx="973196" cy="1223472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D978884-3BEA-4F2E-8553-5A1B673745F6}"/>
                </a:ext>
              </a:extLst>
            </p:cNvPr>
            <p:cNvCxnSpPr/>
            <p:nvPr/>
          </p:nvCxnSpPr>
          <p:spPr>
            <a:xfrm>
              <a:off x="7858699" y="5904336"/>
              <a:ext cx="6414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7" name="Picture 48">
              <a:extLst>
                <a:ext uri="{FF2B5EF4-FFF2-40B4-BE49-F238E27FC236}">
                  <a16:creationId xmlns:a16="http://schemas.microsoft.com/office/drawing/2014/main" id="{0A6A829A-B440-4D55-A83B-91B5A40E5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955" y="5388884"/>
              <a:ext cx="923722" cy="20958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919A68DC-22DD-4AA0-8044-713C51C2585F}"/>
                </a:ext>
              </a:extLst>
            </p:cNvPr>
            <p:cNvSpPr/>
            <p:nvPr/>
          </p:nvSpPr>
          <p:spPr>
            <a:xfrm>
              <a:off x="7705561" y="5933964"/>
              <a:ext cx="10207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AEFI Reporting</a:t>
              </a:r>
              <a:endParaRPr lang="en-IN" sz="1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146" name="Group 5145">
            <a:extLst>
              <a:ext uri="{FF2B5EF4-FFF2-40B4-BE49-F238E27FC236}">
                <a16:creationId xmlns:a16="http://schemas.microsoft.com/office/drawing/2014/main" id="{64DD5A68-4619-4D95-B470-3531CF68AD4D}"/>
              </a:ext>
            </a:extLst>
          </p:cNvPr>
          <p:cNvGrpSpPr/>
          <p:nvPr/>
        </p:nvGrpSpPr>
        <p:grpSpPr>
          <a:xfrm>
            <a:off x="5683751" y="5290640"/>
            <a:ext cx="1168780" cy="1240477"/>
            <a:chOff x="5840045" y="5291579"/>
            <a:chExt cx="1168780" cy="1240477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D90EC89D-4C8F-4843-883D-7CA91E0C664B}"/>
                </a:ext>
              </a:extLst>
            </p:cNvPr>
            <p:cNvSpPr/>
            <p:nvPr/>
          </p:nvSpPr>
          <p:spPr>
            <a:xfrm flipH="1">
              <a:off x="5840045" y="5291579"/>
              <a:ext cx="196778" cy="247756"/>
            </a:xfrm>
            <a:prstGeom prst="rtTriangle">
              <a:avLst/>
            </a:prstGeom>
            <a:solidFill>
              <a:srgbClr val="AF48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0" name="Round Same Side Corner Rectangle 76">
              <a:extLst>
                <a:ext uri="{FF2B5EF4-FFF2-40B4-BE49-F238E27FC236}">
                  <a16:creationId xmlns:a16="http://schemas.microsoft.com/office/drawing/2014/main" id="{68D8429D-9C60-45D8-B0A4-B108A2AEC350}"/>
                </a:ext>
              </a:extLst>
            </p:cNvPr>
            <p:cNvSpPr/>
            <p:nvPr/>
          </p:nvSpPr>
          <p:spPr>
            <a:xfrm rot="10800000">
              <a:off x="6036825" y="5292600"/>
              <a:ext cx="972000" cy="1223472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5F652CC-CA2C-4E7B-9ADE-B0A1B08E0619}"/>
                </a:ext>
              </a:extLst>
            </p:cNvPr>
            <p:cNvCxnSpPr/>
            <p:nvPr/>
          </p:nvCxnSpPr>
          <p:spPr>
            <a:xfrm>
              <a:off x="6140811" y="5904336"/>
              <a:ext cx="6414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1987ED05-7A26-457B-AEAC-E8E10B8AC8CA}"/>
                </a:ext>
              </a:extLst>
            </p:cNvPr>
            <p:cNvSpPr/>
            <p:nvPr/>
          </p:nvSpPr>
          <p:spPr>
            <a:xfrm>
              <a:off x="5979658" y="5885725"/>
              <a:ext cx="102079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QR Code based Certificate</a:t>
              </a:r>
              <a:endParaRPr lang="en-IN" sz="1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pic>
          <p:nvPicPr>
            <p:cNvPr id="293" name="Picture 40" descr="DigiLocker क्या है? कैसे बनाएं डिजीलॉकर अकाउंट और कहां-कहां कर सकेंगे  इस्तेमाल? - The Financial Express">
              <a:extLst>
                <a:ext uri="{FF2B5EF4-FFF2-40B4-BE49-F238E27FC236}">
                  <a16:creationId xmlns:a16="http://schemas.microsoft.com/office/drawing/2014/main" id="{696B2955-489C-408A-AAE5-075E2CFF82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9" t="26443" r="26055" b="4784"/>
            <a:stretch/>
          </p:blipFill>
          <p:spPr bwMode="auto">
            <a:xfrm>
              <a:off x="6292725" y="5350164"/>
              <a:ext cx="459223" cy="459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2A48FAC3-27DB-4F7F-BA8B-128F184C4518}"/>
              </a:ext>
            </a:extLst>
          </p:cNvPr>
          <p:cNvGrpSpPr/>
          <p:nvPr/>
        </p:nvGrpSpPr>
        <p:grpSpPr>
          <a:xfrm>
            <a:off x="3750745" y="5291265"/>
            <a:ext cx="1168065" cy="1224493"/>
            <a:chOff x="4088089" y="5291579"/>
            <a:chExt cx="1168065" cy="1224493"/>
          </a:xfrm>
        </p:grpSpPr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829037A9-AF8E-489F-9D2B-B82F298559BF}"/>
                </a:ext>
              </a:extLst>
            </p:cNvPr>
            <p:cNvSpPr/>
            <p:nvPr/>
          </p:nvSpPr>
          <p:spPr>
            <a:xfrm flipH="1">
              <a:off x="4088089" y="5291579"/>
              <a:ext cx="196778" cy="247756"/>
            </a:xfrm>
            <a:prstGeom prst="rtTriangle">
              <a:avLst/>
            </a:prstGeom>
            <a:solidFill>
              <a:srgbClr val="AF48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6" name="Round Same Side Corner Rectangle 71">
              <a:extLst>
                <a:ext uri="{FF2B5EF4-FFF2-40B4-BE49-F238E27FC236}">
                  <a16:creationId xmlns:a16="http://schemas.microsoft.com/office/drawing/2014/main" id="{1184C729-54E7-46C8-B864-2F4609BFA557}"/>
                </a:ext>
              </a:extLst>
            </p:cNvPr>
            <p:cNvSpPr/>
            <p:nvPr/>
          </p:nvSpPr>
          <p:spPr>
            <a:xfrm rot="10800000">
              <a:off x="4284154" y="5292600"/>
              <a:ext cx="972000" cy="1223472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1E65FEF-3D8B-4670-B1A5-66D277E9D060}"/>
                </a:ext>
              </a:extLst>
            </p:cNvPr>
            <p:cNvCxnSpPr/>
            <p:nvPr/>
          </p:nvCxnSpPr>
          <p:spPr>
            <a:xfrm>
              <a:off x="4422923" y="5904336"/>
              <a:ext cx="6414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4" name="Picture 44" descr="Health ID Image">
              <a:extLst>
                <a:ext uri="{FF2B5EF4-FFF2-40B4-BE49-F238E27FC236}">
                  <a16:creationId xmlns:a16="http://schemas.microsoft.com/office/drawing/2014/main" id="{63326B75-B78C-44CF-8A6F-2F8FB86AB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187" y="5366667"/>
              <a:ext cx="499155" cy="499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E62B0C29-068B-4C92-8E9C-0F8430FD2D2E}"/>
                </a:ext>
              </a:extLst>
            </p:cNvPr>
            <p:cNvSpPr/>
            <p:nvPr/>
          </p:nvSpPr>
          <p:spPr>
            <a:xfrm>
              <a:off x="4214949" y="5869741"/>
              <a:ext cx="10207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Unique Health ID</a:t>
              </a:r>
              <a:endParaRPr lang="en-IN" sz="1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cxnSp>
        <p:nvCxnSpPr>
          <p:cNvPr id="5149" name="Straight Arrow Connector 5148">
            <a:extLst>
              <a:ext uri="{FF2B5EF4-FFF2-40B4-BE49-F238E27FC236}">
                <a16:creationId xmlns:a16="http://schemas.microsoft.com/office/drawing/2014/main" id="{2B7250C0-8A1A-4460-8D79-BC043548DB51}"/>
              </a:ext>
            </a:extLst>
          </p:cNvPr>
          <p:cNvCxnSpPr/>
          <p:nvPr/>
        </p:nvCxnSpPr>
        <p:spPr>
          <a:xfrm flipH="1">
            <a:off x="7091737" y="3736002"/>
            <a:ext cx="7716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CBFBF21F-3756-4DB1-8FEC-6B6EAB83B86D}"/>
              </a:ext>
            </a:extLst>
          </p:cNvPr>
          <p:cNvCxnSpPr/>
          <p:nvPr/>
        </p:nvCxnSpPr>
        <p:spPr>
          <a:xfrm flipH="1">
            <a:off x="5102255" y="3736002"/>
            <a:ext cx="7716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FDC113CD-53A2-414C-8DAA-5B347182143E}"/>
              </a:ext>
            </a:extLst>
          </p:cNvPr>
          <p:cNvCxnSpPr/>
          <p:nvPr/>
        </p:nvCxnSpPr>
        <p:spPr>
          <a:xfrm flipH="1">
            <a:off x="3132364" y="3745749"/>
            <a:ext cx="7716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Arc 308">
            <a:extLst>
              <a:ext uri="{FF2B5EF4-FFF2-40B4-BE49-F238E27FC236}">
                <a16:creationId xmlns:a16="http://schemas.microsoft.com/office/drawing/2014/main" id="{7969FA5E-D63B-484A-8ED1-F869C96E4044}"/>
              </a:ext>
            </a:extLst>
          </p:cNvPr>
          <p:cNvSpPr/>
          <p:nvPr/>
        </p:nvSpPr>
        <p:spPr>
          <a:xfrm rot="18785460" flipH="1">
            <a:off x="1077824" y="3932674"/>
            <a:ext cx="1845692" cy="1818264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938F7103-1AFF-4E33-A757-59A5CBA669CB}"/>
              </a:ext>
            </a:extLst>
          </p:cNvPr>
          <p:cNvCxnSpPr>
            <a:cxnSpLocks/>
          </p:cNvCxnSpPr>
          <p:nvPr/>
        </p:nvCxnSpPr>
        <p:spPr>
          <a:xfrm>
            <a:off x="3393106" y="5933964"/>
            <a:ext cx="4356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01769D68-2C83-4EED-A10A-7745C30499B9}"/>
              </a:ext>
            </a:extLst>
          </p:cNvPr>
          <p:cNvCxnSpPr>
            <a:cxnSpLocks/>
          </p:cNvCxnSpPr>
          <p:nvPr/>
        </p:nvCxnSpPr>
        <p:spPr>
          <a:xfrm>
            <a:off x="4984873" y="5908557"/>
            <a:ext cx="7716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B2232B37-68C0-4233-AA9E-DB4370AD826D}"/>
              </a:ext>
            </a:extLst>
          </p:cNvPr>
          <p:cNvCxnSpPr>
            <a:cxnSpLocks/>
          </p:cNvCxnSpPr>
          <p:nvPr/>
        </p:nvCxnSpPr>
        <p:spPr>
          <a:xfrm>
            <a:off x="6933863" y="5903397"/>
            <a:ext cx="7716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51" name="Picture 22" descr="Free Vector | Dashboard statistical charts template">
            <a:extLst>
              <a:ext uri="{FF2B5EF4-FFF2-40B4-BE49-F238E27FC236}">
                <a16:creationId xmlns:a16="http://schemas.microsoft.com/office/drawing/2014/main" id="{C0D820AB-059D-4049-B33D-9505AA331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603" y="5511922"/>
            <a:ext cx="1008294" cy="67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041B7906-F557-429C-9052-601DF5F3E197}"/>
              </a:ext>
            </a:extLst>
          </p:cNvPr>
          <p:cNvSpPr txBox="1"/>
          <p:nvPr/>
        </p:nvSpPr>
        <p:spPr>
          <a:xfrm>
            <a:off x="9392067" y="6118220"/>
            <a:ext cx="1168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Dashboards &amp; Reports</a:t>
            </a:r>
          </a:p>
        </p:txBody>
      </p:sp>
      <p:sp>
        <p:nvSpPr>
          <p:cNvPr id="5159" name="TextBox 5158">
            <a:extLst>
              <a:ext uri="{FF2B5EF4-FFF2-40B4-BE49-F238E27FC236}">
                <a16:creationId xmlns:a16="http://schemas.microsoft.com/office/drawing/2014/main" id="{C329EE4C-FE9B-4D59-9DCA-274E4F0E5831}"/>
              </a:ext>
            </a:extLst>
          </p:cNvPr>
          <p:cNvSpPr txBox="1"/>
          <p:nvPr/>
        </p:nvSpPr>
        <p:spPr>
          <a:xfrm>
            <a:off x="967336" y="2331044"/>
            <a:ext cx="8961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Roboto"/>
              </a:rPr>
              <a:t>Real Time tracking of Stock and Temperature</a:t>
            </a:r>
          </a:p>
          <a:p>
            <a:pPr algn="ctr"/>
            <a:r>
              <a:rPr lang="en-IN" dirty="0">
                <a:latin typeface="Roboto"/>
              </a:rPr>
              <a:t> through </a:t>
            </a:r>
            <a:r>
              <a:rPr lang="en-IN" b="1" u="sng" dirty="0">
                <a:solidFill>
                  <a:srgbClr val="44546A"/>
                </a:solidFill>
                <a:latin typeface="Roboto"/>
              </a:rPr>
              <a:t>Electronic Vaccine Intelligence Network (eVIN) </a:t>
            </a:r>
            <a:endParaRPr lang="en-US" dirty="0">
              <a:solidFill>
                <a:srgbClr val="44546A"/>
              </a:solidFill>
              <a:latin typeface="Roboto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382F27-3201-47BC-8977-7052B15BEABC}"/>
              </a:ext>
            </a:extLst>
          </p:cNvPr>
          <p:cNvGrpSpPr/>
          <p:nvPr/>
        </p:nvGrpSpPr>
        <p:grpSpPr>
          <a:xfrm>
            <a:off x="913153" y="836628"/>
            <a:ext cx="9513582" cy="3275418"/>
            <a:chOff x="913153" y="836628"/>
            <a:chExt cx="9513582" cy="3275418"/>
          </a:xfrm>
        </p:grpSpPr>
        <p:grpSp>
          <p:nvGrpSpPr>
            <p:cNvPr id="5158" name="Group 5157">
              <a:extLst>
                <a:ext uri="{FF2B5EF4-FFF2-40B4-BE49-F238E27FC236}">
                  <a16:creationId xmlns:a16="http://schemas.microsoft.com/office/drawing/2014/main" id="{77C4A7CD-4471-4875-936B-7980423E3F8C}"/>
                </a:ext>
              </a:extLst>
            </p:cNvPr>
            <p:cNvGrpSpPr/>
            <p:nvPr/>
          </p:nvGrpSpPr>
          <p:grpSpPr>
            <a:xfrm>
              <a:off x="913153" y="836628"/>
              <a:ext cx="9513582" cy="3275418"/>
              <a:chOff x="913153" y="836628"/>
              <a:chExt cx="9513582" cy="3275418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340DD0EA-345B-448F-A2FD-C17B0147C935}"/>
                  </a:ext>
                </a:extLst>
              </p:cNvPr>
              <p:cNvGrpSpPr/>
              <p:nvPr/>
            </p:nvGrpSpPr>
            <p:grpSpPr>
              <a:xfrm>
                <a:off x="3109866" y="842120"/>
                <a:ext cx="2258137" cy="1390364"/>
                <a:chOff x="2666108" y="868847"/>
                <a:chExt cx="2258137" cy="1390364"/>
              </a:xfrm>
            </p:grpSpPr>
            <p:sp>
              <p:nvSpPr>
                <p:cNvPr id="5" name="Right Triangle 4">
                  <a:extLst>
                    <a:ext uri="{FF2B5EF4-FFF2-40B4-BE49-F238E27FC236}">
                      <a16:creationId xmlns:a16="http://schemas.microsoft.com/office/drawing/2014/main" id="{313CAF61-B892-44E1-B3DA-6BE89E00A292}"/>
                    </a:ext>
                  </a:extLst>
                </p:cNvPr>
                <p:cNvSpPr/>
                <p:nvPr/>
              </p:nvSpPr>
              <p:spPr>
                <a:xfrm flipH="1">
                  <a:off x="2666108" y="930935"/>
                  <a:ext cx="196778" cy="247756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ound Same Side Corner Rectangle 16">
                  <a:extLst>
                    <a:ext uri="{FF2B5EF4-FFF2-40B4-BE49-F238E27FC236}">
                      <a16:creationId xmlns:a16="http://schemas.microsoft.com/office/drawing/2014/main" id="{690672F7-DB50-4677-9CDD-05293AC3148B}"/>
                    </a:ext>
                  </a:extLst>
                </p:cNvPr>
                <p:cNvSpPr/>
                <p:nvPr/>
              </p:nvSpPr>
              <p:spPr>
                <a:xfrm rot="10800000">
                  <a:off x="2862508" y="923593"/>
                  <a:ext cx="1946135" cy="1335618"/>
                </a:xfrm>
                <a:prstGeom prst="round2Same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16" name="Picture 4" descr="Warehouse icon">
                  <a:extLst>
                    <a:ext uri="{FF2B5EF4-FFF2-40B4-BE49-F238E27FC236}">
                      <a16:creationId xmlns:a16="http://schemas.microsoft.com/office/drawing/2014/main" id="{FDB8389F-81A8-42AA-95C8-32F1919A04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9655" y="868847"/>
                  <a:ext cx="728712" cy="728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508D3EBC-A7C5-4C54-AD93-A0E6205D5938}"/>
                    </a:ext>
                  </a:extLst>
                </p:cNvPr>
                <p:cNvSpPr/>
                <p:nvPr/>
              </p:nvSpPr>
              <p:spPr>
                <a:xfrm>
                  <a:off x="3619112" y="939438"/>
                  <a:ext cx="1305133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Government Medical Store Depot (GMSD)</a:t>
                  </a:r>
                </a:p>
              </p:txBody>
            </p: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08C71D74-1EF9-43C4-8ECC-7AEDD39C32D3}"/>
                  </a:ext>
                </a:extLst>
              </p:cNvPr>
              <p:cNvGrpSpPr/>
              <p:nvPr/>
            </p:nvGrpSpPr>
            <p:grpSpPr>
              <a:xfrm>
                <a:off x="2088190" y="1209614"/>
                <a:ext cx="1168730" cy="743641"/>
                <a:chOff x="3403745" y="1211505"/>
                <a:chExt cx="1168730" cy="743641"/>
              </a:xfrm>
            </p:grpSpPr>
            <p:pic>
              <p:nvPicPr>
                <p:cNvPr id="219" name="Picture 6" descr="Airplane Take Off icon">
                  <a:extLst>
                    <a:ext uri="{FF2B5EF4-FFF2-40B4-BE49-F238E27FC236}">
                      <a16:creationId xmlns:a16="http://schemas.microsoft.com/office/drawing/2014/main" id="{98043244-0552-439F-A556-66108BB28E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67710" y="1211505"/>
                  <a:ext cx="470055" cy="4700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7B7AE229-BD2C-4050-8467-07BB7511DB83}"/>
                    </a:ext>
                  </a:extLst>
                </p:cNvPr>
                <p:cNvSpPr txBox="1"/>
                <p:nvPr/>
              </p:nvSpPr>
              <p:spPr>
                <a:xfrm>
                  <a:off x="3403745" y="1693536"/>
                  <a:ext cx="11687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Air Transport</a:t>
                  </a:r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2FD2ADC-5F59-45F3-BE2F-3BB1B747BC73}"/>
                  </a:ext>
                </a:extLst>
              </p:cNvPr>
              <p:cNvCxnSpPr/>
              <p:nvPr/>
            </p:nvCxnSpPr>
            <p:spPr>
              <a:xfrm>
                <a:off x="4958908" y="1572449"/>
                <a:ext cx="64144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57" name="Group 5156">
                <a:extLst>
                  <a:ext uri="{FF2B5EF4-FFF2-40B4-BE49-F238E27FC236}">
                    <a16:creationId xmlns:a16="http://schemas.microsoft.com/office/drawing/2014/main" id="{8E3E1C07-93AF-4E10-A74E-FEE587F74F65}"/>
                  </a:ext>
                </a:extLst>
              </p:cNvPr>
              <p:cNvGrpSpPr/>
              <p:nvPr/>
            </p:nvGrpSpPr>
            <p:grpSpPr>
              <a:xfrm>
                <a:off x="6454407" y="836628"/>
                <a:ext cx="1087683" cy="1410773"/>
                <a:chOff x="6454407" y="836628"/>
                <a:chExt cx="1087683" cy="1410773"/>
              </a:xfrm>
            </p:grpSpPr>
            <p:sp>
              <p:nvSpPr>
                <p:cNvPr id="7" name="Right Triangle 6">
                  <a:extLst>
                    <a:ext uri="{FF2B5EF4-FFF2-40B4-BE49-F238E27FC236}">
                      <a16:creationId xmlns:a16="http://schemas.microsoft.com/office/drawing/2014/main" id="{B784A2B2-5747-45A2-81B8-8D958CD1EB30}"/>
                    </a:ext>
                  </a:extLst>
                </p:cNvPr>
                <p:cNvSpPr/>
                <p:nvPr/>
              </p:nvSpPr>
              <p:spPr>
                <a:xfrm flipH="1">
                  <a:off x="6454407" y="911783"/>
                  <a:ext cx="196778" cy="27024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Round Same Side Corner Rectangle 31">
                  <a:extLst>
                    <a:ext uri="{FF2B5EF4-FFF2-40B4-BE49-F238E27FC236}">
                      <a16:creationId xmlns:a16="http://schemas.microsoft.com/office/drawing/2014/main" id="{5BC22BBC-3F3A-425D-A576-2702297E883C}"/>
                    </a:ext>
                  </a:extLst>
                </p:cNvPr>
                <p:cNvSpPr/>
                <p:nvPr/>
              </p:nvSpPr>
              <p:spPr>
                <a:xfrm rot="10800000">
                  <a:off x="6651187" y="912897"/>
                  <a:ext cx="881101" cy="1334504"/>
                </a:xfrm>
                <a:prstGeom prst="round2Same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2F5CC6-133E-4F0C-9BB3-FBFCD10A851B}"/>
                    </a:ext>
                  </a:extLst>
                </p:cNvPr>
                <p:cNvCxnSpPr/>
                <p:nvPr/>
              </p:nvCxnSpPr>
              <p:spPr>
                <a:xfrm>
                  <a:off x="6771016" y="1580149"/>
                  <a:ext cx="64144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0" name="Picture 229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F22B3747-A236-4906-9FED-E31547598C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87374" y="836628"/>
                  <a:ext cx="818524" cy="818524"/>
                </a:xfrm>
                <a:prstGeom prst="rect">
                  <a:avLst/>
                </a:prstGeom>
              </p:spPr>
            </p:pic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084088E3-44FD-4F16-BCC5-C5300C195EEC}"/>
                    </a:ext>
                  </a:extLst>
                </p:cNvPr>
                <p:cNvSpPr/>
                <p:nvPr/>
              </p:nvSpPr>
              <p:spPr>
                <a:xfrm>
                  <a:off x="6585008" y="1577449"/>
                  <a:ext cx="957082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District Vaccine Store</a:t>
                  </a:r>
                </a:p>
              </p:txBody>
            </p:sp>
          </p:grpSp>
          <p:grpSp>
            <p:nvGrpSpPr>
              <p:cNvPr id="5152" name="Group 5151">
                <a:extLst>
                  <a:ext uri="{FF2B5EF4-FFF2-40B4-BE49-F238E27FC236}">
                    <a16:creationId xmlns:a16="http://schemas.microsoft.com/office/drawing/2014/main" id="{C97BC5E7-2DCB-4D5E-A4D4-ECFD32DC11BD}"/>
                  </a:ext>
                </a:extLst>
              </p:cNvPr>
              <p:cNvGrpSpPr/>
              <p:nvPr/>
            </p:nvGrpSpPr>
            <p:grpSpPr>
              <a:xfrm>
                <a:off x="8397746" y="886047"/>
                <a:ext cx="1077882" cy="1360451"/>
                <a:chOff x="8400512" y="911782"/>
                <a:chExt cx="1077882" cy="1360451"/>
              </a:xfrm>
            </p:grpSpPr>
            <p:sp>
              <p:nvSpPr>
                <p:cNvPr id="8" name="Right Triangle 7">
                  <a:extLst>
                    <a:ext uri="{FF2B5EF4-FFF2-40B4-BE49-F238E27FC236}">
                      <a16:creationId xmlns:a16="http://schemas.microsoft.com/office/drawing/2014/main" id="{B14F8F2F-73D1-4E3E-BAA0-E9A3439C712E}"/>
                    </a:ext>
                  </a:extLst>
                </p:cNvPr>
                <p:cNvSpPr/>
                <p:nvPr/>
              </p:nvSpPr>
              <p:spPr>
                <a:xfrm flipH="1">
                  <a:off x="8400512" y="911782"/>
                  <a:ext cx="196778" cy="275265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Round Same Side Corner Rectangle 37">
                  <a:extLst>
                    <a:ext uri="{FF2B5EF4-FFF2-40B4-BE49-F238E27FC236}">
                      <a16:creationId xmlns:a16="http://schemas.microsoft.com/office/drawing/2014/main" id="{86C40C84-D432-449D-B67A-721714D461F9}"/>
                    </a:ext>
                  </a:extLst>
                </p:cNvPr>
                <p:cNvSpPr/>
                <p:nvPr/>
              </p:nvSpPr>
              <p:spPr>
                <a:xfrm rot="10800000">
                  <a:off x="8597293" y="912916"/>
                  <a:ext cx="881101" cy="1359317"/>
                </a:xfrm>
                <a:prstGeom prst="round2Same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EBB3F0E-B1D0-47EF-9773-96CBDBFB4B90}"/>
                    </a:ext>
                  </a:extLst>
                </p:cNvPr>
                <p:cNvCxnSpPr/>
                <p:nvPr/>
              </p:nvCxnSpPr>
              <p:spPr>
                <a:xfrm>
                  <a:off x="8717121" y="1592574"/>
                  <a:ext cx="64144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D9723524-D922-4D72-9F0C-494BE1CF12B1}"/>
                    </a:ext>
                  </a:extLst>
                </p:cNvPr>
                <p:cNvSpPr/>
                <p:nvPr/>
              </p:nvSpPr>
              <p:spPr>
                <a:xfrm>
                  <a:off x="8619972" y="1585174"/>
                  <a:ext cx="797332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Primary Health Centre</a:t>
                  </a:r>
                  <a:endParaRPr lang="en-IN" sz="12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122" name="Picture 2" descr="AIIMS Nagpur to monitor six Primary Health Centes">
                  <a:extLst>
                    <a:ext uri="{FF2B5EF4-FFF2-40B4-BE49-F238E27FC236}">
                      <a16:creationId xmlns:a16="http://schemas.microsoft.com/office/drawing/2014/main" id="{3DD14A59-791F-4583-AC92-2FB59A04AF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97499" y="955003"/>
                  <a:ext cx="736804" cy="5894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1AB39155-A43F-4DB9-A585-DF78235BC194}"/>
                  </a:ext>
                </a:extLst>
              </p:cNvPr>
              <p:cNvGrpSpPr/>
              <p:nvPr/>
            </p:nvGrpSpPr>
            <p:grpSpPr>
              <a:xfrm>
                <a:off x="5116282" y="1123280"/>
                <a:ext cx="1414163" cy="854631"/>
                <a:chOff x="3294458" y="1121620"/>
                <a:chExt cx="1414163" cy="854631"/>
              </a:xfrm>
            </p:grpSpPr>
            <p:pic>
              <p:nvPicPr>
                <p:cNvPr id="256" name="Picture 9" descr="Truck icon">
                  <a:extLst>
                    <a:ext uri="{FF2B5EF4-FFF2-40B4-BE49-F238E27FC236}">
                      <a16:creationId xmlns:a16="http://schemas.microsoft.com/office/drawing/2014/main" id="{91F35133-80B9-4BE7-A0B3-B376B6B124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1612" y="1121620"/>
                  <a:ext cx="470055" cy="4700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DDA35B5-5F85-4A28-9119-EB1AB8528C46}"/>
                    </a:ext>
                  </a:extLst>
                </p:cNvPr>
                <p:cNvSpPr txBox="1"/>
                <p:nvPr/>
              </p:nvSpPr>
              <p:spPr>
                <a:xfrm>
                  <a:off x="3294458" y="1545364"/>
                  <a:ext cx="141416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Refrigerated/ Insulated Van</a:t>
                  </a:r>
                </a:p>
              </p:txBody>
            </p:sp>
          </p:grp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0FF4BBBE-5C07-4F8D-8311-DFD386C26B6D}"/>
                  </a:ext>
                </a:extLst>
              </p:cNvPr>
              <p:cNvGrpSpPr/>
              <p:nvPr/>
            </p:nvGrpSpPr>
            <p:grpSpPr>
              <a:xfrm>
                <a:off x="7358292" y="1123280"/>
                <a:ext cx="1414163" cy="857577"/>
                <a:chOff x="3645100" y="1121620"/>
                <a:chExt cx="1414163" cy="857577"/>
              </a:xfrm>
            </p:grpSpPr>
            <p:pic>
              <p:nvPicPr>
                <p:cNvPr id="259" name="Picture 9" descr="Truck icon">
                  <a:extLst>
                    <a:ext uri="{FF2B5EF4-FFF2-40B4-BE49-F238E27FC236}">
                      <a16:creationId xmlns:a16="http://schemas.microsoft.com/office/drawing/2014/main" id="{04229E27-0C48-4435-8A6B-69FB6F8DE2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50243" y="1121620"/>
                  <a:ext cx="470055" cy="4700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896E9470-B910-499C-A74C-46532C359AF4}"/>
                    </a:ext>
                  </a:extLst>
                </p:cNvPr>
                <p:cNvSpPr txBox="1"/>
                <p:nvPr/>
              </p:nvSpPr>
              <p:spPr>
                <a:xfrm>
                  <a:off x="3645100" y="1548310"/>
                  <a:ext cx="141416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Refrigerated/ Insulated Van</a:t>
                  </a:r>
                </a:p>
              </p:txBody>
            </p:sp>
          </p:grpSp>
          <p:grpSp>
            <p:nvGrpSpPr>
              <p:cNvPr id="5143" name="Group 5142">
                <a:extLst>
                  <a:ext uri="{FF2B5EF4-FFF2-40B4-BE49-F238E27FC236}">
                    <a16:creationId xmlns:a16="http://schemas.microsoft.com/office/drawing/2014/main" id="{600A6294-E5CC-4FD4-B38F-F719CCB752F2}"/>
                  </a:ext>
                </a:extLst>
              </p:cNvPr>
              <p:cNvGrpSpPr/>
              <p:nvPr/>
            </p:nvGrpSpPr>
            <p:grpSpPr>
              <a:xfrm>
                <a:off x="8976288" y="3291245"/>
                <a:ext cx="952449" cy="820801"/>
                <a:chOff x="8689778" y="3336877"/>
                <a:chExt cx="952449" cy="820801"/>
              </a:xfrm>
            </p:grpSpPr>
            <p:pic>
              <p:nvPicPr>
                <p:cNvPr id="265" name="Picture 14" descr="Bag icon">
                  <a:extLst>
                    <a:ext uri="{FF2B5EF4-FFF2-40B4-BE49-F238E27FC236}">
                      <a16:creationId xmlns:a16="http://schemas.microsoft.com/office/drawing/2014/main" id="{AE1BC1FA-AB0F-4434-B189-4E0036E57C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38402" y="3336877"/>
                  <a:ext cx="421375" cy="4213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7464E94C-1BE5-4321-98EB-DB5EF61B17ED}"/>
                    </a:ext>
                  </a:extLst>
                </p:cNvPr>
                <p:cNvSpPr txBox="1"/>
                <p:nvPr/>
              </p:nvSpPr>
              <p:spPr>
                <a:xfrm>
                  <a:off x="8689778" y="3696013"/>
                  <a:ext cx="9524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Vaccine Carrier</a:t>
                  </a:r>
                </a:p>
              </p:txBody>
            </p:sp>
          </p:grpSp>
          <p:sp>
            <p:nvSpPr>
              <p:cNvPr id="5136" name="Arc 5135">
                <a:extLst>
                  <a:ext uri="{FF2B5EF4-FFF2-40B4-BE49-F238E27FC236}">
                    <a16:creationId xmlns:a16="http://schemas.microsoft.com/office/drawing/2014/main" id="{2DE0435C-52BE-4B1E-A745-67A9596369E9}"/>
                  </a:ext>
                </a:extLst>
              </p:cNvPr>
              <p:cNvSpPr/>
              <p:nvPr/>
            </p:nvSpPr>
            <p:spPr>
              <a:xfrm rot="2814540">
                <a:off x="8594757" y="1668561"/>
                <a:ext cx="1845692" cy="1818264"/>
              </a:xfrm>
              <a:prstGeom prst="arc">
                <a:avLst/>
              </a:prstGeom>
              <a:ln w="571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5155" name="Group 5154">
                <a:extLst>
                  <a:ext uri="{FF2B5EF4-FFF2-40B4-BE49-F238E27FC236}">
                    <a16:creationId xmlns:a16="http://schemas.microsoft.com/office/drawing/2014/main" id="{9879D8E8-C7FF-4800-BAB1-38074D82AD39}"/>
                  </a:ext>
                </a:extLst>
              </p:cNvPr>
              <p:cNvGrpSpPr/>
              <p:nvPr/>
            </p:nvGrpSpPr>
            <p:grpSpPr>
              <a:xfrm>
                <a:off x="913153" y="934517"/>
                <a:ext cx="1168730" cy="1088278"/>
                <a:chOff x="913153" y="934517"/>
                <a:chExt cx="1168730" cy="1088278"/>
              </a:xfrm>
            </p:grpSpPr>
            <p:pic>
              <p:nvPicPr>
                <p:cNvPr id="215" name="Picture 2" descr="Factory icon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7E9B3DF-2996-4F29-8FEE-396015545F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066728" y="934517"/>
                  <a:ext cx="914400" cy="914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7" name="TextBox 316">
                  <a:extLst>
                    <a:ext uri="{FF2B5EF4-FFF2-40B4-BE49-F238E27FC236}">
                      <a16:creationId xmlns:a16="http://schemas.microsoft.com/office/drawing/2014/main" id="{069E8D1B-3A18-497D-8649-16203C583B9B}"/>
                    </a:ext>
                  </a:extLst>
                </p:cNvPr>
                <p:cNvSpPr txBox="1"/>
                <p:nvPr/>
              </p:nvSpPr>
              <p:spPr>
                <a:xfrm>
                  <a:off x="913153" y="1761185"/>
                  <a:ext cx="11687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/>
                    <a:t>Manufacturer</a:t>
                  </a:r>
                </a:p>
              </p:txBody>
            </p:sp>
          </p:grpSp>
        </p:grpSp>
        <p:pic>
          <p:nvPicPr>
            <p:cNvPr id="114" name="Picture 6" descr="Depot icon">
              <a:extLst>
                <a:ext uri="{FF2B5EF4-FFF2-40B4-BE49-F238E27FC236}">
                  <a16:creationId xmlns:a16="http://schemas.microsoft.com/office/drawing/2014/main" id="{306C794B-DE15-4896-AF59-D4BEB47EF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531" y="1507731"/>
              <a:ext cx="762742" cy="762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AEE18D1-AE2E-40D9-9994-7352C72ABE33}"/>
                </a:ext>
              </a:extLst>
            </p:cNvPr>
            <p:cNvSpPr/>
            <p:nvPr/>
          </p:nvSpPr>
          <p:spPr>
            <a:xfrm>
              <a:off x="4049677" y="1674673"/>
              <a:ext cx="1305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State Vaccine Store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2065C0-0537-43D7-809C-41052B3DDA36}"/>
              </a:ext>
            </a:extLst>
          </p:cNvPr>
          <p:cNvCxnSpPr>
            <a:cxnSpLocks/>
          </p:cNvCxnSpPr>
          <p:nvPr/>
        </p:nvCxnSpPr>
        <p:spPr>
          <a:xfrm>
            <a:off x="3306266" y="1568682"/>
            <a:ext cx="19461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89DA7E-E175-4A30-A625-7522C3F4E9B6}"/>
              </a:ext>
            </a:extLst>
          </p:cNvPr>
          <p:cNvCxnSpPr/>
          <p:nvPr/>
        </p:nvCxnSpPr>
        <p:spPr>
          <a:xfrm>
            <a:off x="4189041" y="3722497"/>
            <a:ext cx="6414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2987AF-6CEF-4AA3-AAB5-4BDCD8AE3873}"/>
              </a:ext>
            </a:extLst>
          </p:cNvPr>
          <p:cNvGrpSpPr/>
          <p:nvPr/>
        </p:nvGrpSpPr>
        <p:grpSpPr>
          <a:xfrm>
            <a:off x="5873953" y="3117255"/>
            <a:ext cx="1147623" cy="1230483"/>
            <a:chOff x="5873953" y="3117255"/>
            <a:chExt cx="1147623" cy="1230483"/>
          </a:xfrm>
        </p:grpSpPr>
        <p:grpSp>
          <p:nvGrpSpPr>
            <p:cNvPr id="5141" name="Group 5140">
              <a:extLst>
                <a:ext uri="{FF2B5EF4-FFF2-40B4-BE49-F238E27FC236}">
                  <a16:creationId xmlns:a16="http://schemas.microsoft.com/office/drawing/2014/main" id="{68682F53-DD63-4D8F-992C-8414E78C2261}"/>
                </a:ext>
              </a:extLst>
            </p:cNvPr>
            <p:cNvGrpSpPr/>
            <p:nvPr/>
          </p:nvGrpSpPr>
          <p:grpSpPr>
            <a:xfrm>
              <a:off x="5873953" y="3123245"/>
              <a:ext cx="1147623" cy="1224493"/>
              <a:chOff x="5824202" y="3105458"/>
              <a:chExt cx="1147623" cy="1224493"/>
            </a:xfrm>
          </p:grpSpPr>
          <p:sp>
            <p:nvSpPr>
              <p:cNvPr id="11" name="Right Triangle 10">
                <a:extLst>
                  <a:ext uri="{FF2B5EF4-FFF2-40B4-BE49-F238E27FC236}">
                    <a16:creationId xmlns:a16="http://schemas.microsoft.com/office/drawing/2014/main" id="{85C1B980-E1A4-4F10-9F69-18EF306F895F}"/>
                  </a:ext>
                </a:extLst>
              </p:cNvPr>
              <p:cNvSpPr/>
              <p:nvPr/>
            </p:nvSpPr>
            <p:spPr>
              <a:xfrm flipH="1">
                <a:off x="5824202" y="3105458"/>
                <a:ext cx="196778" cy="247756"/>
              </a:xfrm>
              <a:prstGeom prst="rtTriangle">
                <a:avLst/>
              </a:prstGeom>
              <a:solidFill>
                <a:srgbClr val="AF48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" name="Round Same Side Corner Rectangle 54">
                <a:extLst>
                  <a:ext uri="{FF2B5EF4-FFF2-40B4-BE49-F238E27FC236}">
                    <a16:creationId xmlns:a16="http://schemas.microsoft.com/office/drawing/2014/main" id="{423629F0-7951-432D-ADD0-AB331E056554}"/>
                  </a:ext>
                </a:extLst>
              </p:cNvPr>
              <p:cNvSpPr/>
              <p:nvPr/>
            </p:nvSpPr>
            <p:spPr>
              <a:xfrm rot="10800000">
                <a:off x="6020982" y="3106479"/>
                <a:ext cx="881101" cy="1223472"/>
              </a:xfrm>
              <a:prstGeom prst="round2Same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6425AFB-822F-4C7A-B3E1-B6F5F62BE409}"/>
                  </a:ext>
                </a:extLst>
              </p:cNvPr>
              <p:cNvCxnSpPr/>
              <p:nvPr/>
            </p:nvCxnSpPr>
            <p:spPr>
              <a:xfrm>
                <a:off x="6140811" y="3718215"/>
                <a:ext cx="64144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E915B0B2-1872-429D-9132-6D7D6361E0FF}"/>
                  </a:ext>
                </a:extLst>
              </p:cNvPr>
              <p:cNvSpPr/>
              <p:nvPr/>
            </p:nvSpPr>
            <p:spPr>
              <a:xfrm>
                <a:off x="5951032" y="3774248"/>
                <a:ext cx="10207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Session Planning</a:t>
                </a:r>
                <a:endParaRPr lang="en-IN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234" name="Graphic 233" descr="Monthly calendar">
              <a:extLst>
                <a:ext uri="{FF2B5EF4-FFF2-40B4-BE49-F238E27FC236}">
                  <a16:creationId xmlns:a16="http://schemas.microsoft.com/office/drawing/2014/main" id="{E69AEFE7-4A01-494B-9013-8BBB6B069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01884" y="3117255"/>
              <a:ext cx="646331" cy="64633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4DB5D09-AFCD-46F8-AA0E-1E67BBE39809}"/>
              </a:ext>
            </a:extLst>
          </p:cNvPr>
          <p:cNvGrpSpPr/>
          <p:nvPr/>
        </p:nvGrpSpPr>
        <p:grpSpPr>
          <a:xfrm>
            <a:off x="3872432" y="3109740"/>
            <a:ext cx="1145118" cy="1224493"/>
            <a:chOff x="3872432" y="3109740"/>
            <a:chExt cx="1145118" cy="1224493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65933B1-D7EE-408C-8D63-FDE6DDCC72C7}"/>
                </a:ext>
              </a:extLst>
            </p:cNvPr>
            <p:cNvSpPr/>
            <p:nvPr/>
          </p:nvSpPr>
          <p:spPr>
            <a:xfrm flipH="1">
              <a:off x="3872432" y="3109740"/>
              <a:ext cx="196778" cy="247756"/>
            </a:xfrm>
            <a:prstGeom prst="rtTriangle">
              <a:avLst/>
            </a:prstGeom>
            <a:solidFill>
              <a:srgbClr val="AF48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2DC28F-C4D6-4DB5-95B6-F7C88DF3CDBE}"/>
                </a:ext>
              </a:extLst>
            </p:cNvPr>
            <p:cNvGrpSpPr/>
            <p:nvPr/>
          </p:nvGrpSpPr>
          <p:grpSpPr>
            <a:xfrm>
              <a:off x="3996757" y="3110761"/>
              <a:ext cx="1020793" cy="1223472"/>
              <a:chOff x="3996757" y="3110761"/>
              <a:chExt cx="1020793" cy="1223472"/>
            </a:xfrm>
          </p:grpSpPr>
          <p:sp>
            <p:nvSpPr>
              <p:cNvPr id="40" name="Round Same Side Corner Rectangle 49">
                <a:extLst>
                  <a:ext uri="{FF2B5EF4-FFF2-40B4-BE49-F238E27FC236}">
                    <a16:creationId xmlns:a16="http://schemas.microsoft.com/office/drawing/2014/main" id="{DBE7C0BE-43C3-4C61-854E-99A36B994CB2}"/>
                  </a:ext>
                </a:extLst>
              </p:cNvPr>
              <p:cNvSpPr/>
              <p:nvPr/>
            </p:nvSpPr>
            <p:spPr>
              <a:xfrm rot="10800000">
                <a:off x="4069212" y="3110761"/>
                <a:ext cx="881101" cy="1223472"/>
              </a:xfrm>
              <a:prstGeom prst="round2Same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CF0450B5-CD4F-4B5F-B70F-E6C1682AA7E4}"/>
                  </a:ext>
                </a:extLst>
              </p:cNvPr>
              <p:cNvSpPr/>
              <p:nvPr/>
            </p:nvSpPr>
            <p:spPr>
              <a:xfrm>
                <a:off x="3996757" y="3792372"/>
                <a:ext cx="10207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5">
                        <a:lumMod val="50000"/>
                      </a:schemeClr>
                    </a:solidFill>
                  </a:rPr>
                  <a:t>Beneficiary Registration</a:t>
                </a:r>
                <a:endParaRPr lang="en-IN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9" name="Picture 12" descr="Man Woman Logo Stock Illustrations – 52,881 Man Woman Logo Stock  Illustrations, Vectors &amp; Clipart - Dreamstime">
                <a:extLst>
                  <a:ext uri="{FF2B5EF4-FFF2-40B4-BE49-F238E27FC236}">
                    <a16:creationId xmlns:a16="http://schemas.microsoft.com/office/drawing/2014/main" id="{C3B8AD39-DA22-4100-BFDC-7E740768FF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14" t="22726" r="25397" b="27910"/>
              <a:stretch/>
            </p:blipFill>
            <p:spPr bwMode="auto">
              <a:xfrm>
                <a:off x="4294958" y="3148154"/>
                <a:ext cx="503291" cy="571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3" name="Title 2">
            <a:extLst>
              <a:ext uri="{FF2B5EF4-FFF2-40B4-BE49-F238E27FC236}">
                <a16:creationId xmlns:a16="http://schemas.microsoft.com/office/drawing/2014/main" id="{C390F93C-9971-4182-BD97-8894BF75A36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1498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COVID -19 Vaccine Delivery Management System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ECF03D-AF7C-472D-9AA5-709328C09CAA}"/>
              </a:ext>
            </a:extLst>
          </p:cNvPr>
          <p:cNvSpPr txBox="1"/>
          <p:nvPr/>
        </p:nvSpPr>
        <p:spPr>
          <a:xfrm>
            <a:off x="10586931" y="781235"/>
            <a:ext cx="1580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4546A"/>
                </a:solidFill>
              </a:rPr>
              <a:t>Vaccine Storage &amp; Transport at</a:t>
            </a:r>
          </a:p>
          <a:p>
            <a:pPr algn="ctr"/>
            <a:r>
              <a:rPr lang="en-IN" b="1" dirty="0">
                <a:solidFill>
                  <a:srgbClr val="44546A"/>
                </a:solidFill>
              </a:rPr>
              <a:t>28,934 Cold Chain points</a:t>
            </a:r>
            <a:endParaRPr lang="en-IN" sz="1600" b="1" dirty="0">
              <a:solidFill>
                <a:srgbClr val="44546A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524743B-3FF6-4B9D-9A03-BBE344AF4DB8}"/>
              </a:ext>
            </a:extLst>
          </p:cNvPr>
          <p:cNvSpPr txBox="1"/>
          <p:nvPr/>
        </p:nvSpPr>
        <p:spPr>
          <a:xfrm>
            <a:off x="-107461" y="3015977"/>
            <a:ext cx="136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4546A"/>
                </a:solidFill>
              </a:rPr>
              <a:t>Planning &amp; Conducting Vaccination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E3D7D7B-09B6-488B-B201-46D476D7E337}"/>
              </a:ext>
            </a:extLst>
          </p:cNvPr>
          <p:cNvSpPr txBox="1"/>
          <p:nvPr/>
        </p:nvSpPr>
        <p:spPr>
          <a:xfrm>
            <a:off x="2112290" y="4651330"/>
            <a:ext cx="686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44546A"/>
                </a:solidFill>
                <a:latin typeface="Roboto"/>
              </a:rPr>
              <a:t>Real time recording of Vaccination event using </a:t>
            </a:r>
            <a:r>
              <a:rPr lang="en-IN" sz="1600" b="1" u="sng" dirty="0">
                <a:solidFill>
                  <a:srgbClr val="44546A"/>
                </a:solidFill>
                <a:latin typeface="Roboto"/>
              </a:rPr>
              <a:t>Co-WIN</a:t>
            </a:r>
            <a:endParaRPr lang="en-US" sz="1400" b="1" u="sng" dirty="0">
              <a:solidFill>
                <a:srgbClr val="44546A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6447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  <p:bldP spid="318" grpId="0"/>
      <p:bldP spid="5159" grpId="0"/>
      <p:bldP spid="29" grpId="0"/>
      <p:bldP spid="116" grpId="0"/>
      <p:bldP spid="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4A5730-D092-46F9-A275-EC88C2B4A2DB}"/>
              </a:ext>
            </a:extLst>
          </p:cNvPr>
          <p:cNvSpPr/>
          <p:nvPr/>
        </p:nvSpPr>
        <p:spPr>
          <a:xfrm>
            <a:off x="0" y="820836"/>
            <a:ext cx="6095998" cy="6037164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CA6D3E-AF1E-4073-9804-58090FCD2149}"/>
              </a:ext>
            </a:extLst>
          </p:cNvPr>
          <p:cNvSpPr/>
          <p:nvPr/>
        </p:nvSpPr>
        <p:spPr>
          <a:xfrm>
            <a:off x="0" y="7355655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7BDD77-8BA1-4BAA-A9C4-264A00556F5D}"/>
              </a:ext>
            </a:extLst>
          </p:cNvPr>
          <p:cNvSpPr/>
          <p:nvPr/>
        </p:nvSpPr>
        <p:spPr>
          <a:xfrm>
            <a:off x="6096000" y="7355655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E53E34-0BBE-4009-8DB2-23375897DE9A}"/>
              </a:ext>
            </a:extLst>
          </p:cNvPr>
          <p:cNvSpPr/>
          <p:nvPr/>
        </p:nvSpPr>
        <p:spPr>
          <a:xfrm>
            <a:off x="6606000" y="6978779"/>
            <a:ext cx="1692000" cy="146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FBA99D-88B8-419F-A2BD-3A1068DB08B3}"/>
              </a:ext>
            </a:extLst>
          </p:cNvPr>
          <p:cNvSpPr/>
          <p:nvPr/>
        </p:nvSpPr>
        <p:spPr>
          <a:xfrm>
            <a:off x="8298000" y="6978779"/>
            <a:ext cx="1692000" cy="146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7B243B-CDBB-4704-9CB2-16874BF18B48}"/>
              </a:ext>
            </a:extLst>
          </p:cNvPr>
          <p:cNvSpPr/>
          <p:nvPr/>
        </p:nvSpPr>
        <p:spPr>
          <a:xfrm>
            <a:off x="9990000" y="6978779"/>
            <a:ext cx="1692000" cy="146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Co-WIN </a:t>
            </a:r>
            <a:r>
              <a:rPr lang="en-IN" sz="2400" i="1" dirty="0">
                <a:solidFill>
                  <a:srgbClr val="8EC0CE"/>
                </a:solidFill>
              </a:rPr>
              <a:t>– A Scalable, Inclusive and Open Platform for Universal Vaccination by 2022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35F44EF-98C8-490D-87AA-B3537430A774}"/>
              </a:ext>
            </a:extLst>
          </p:cNvPr>
          <p:cNvSpPr/>
          <p:nvPr/>
        </p:nvSpPr>
        <p:spPr>
          <a:xfrm>
            <a:off x="399116" y="5296613"/>
            <a:ext cx="5297768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297" algn="ctr">
              <a:spcAft>
                <a:spcPts val="600"/>
              </a:spcAft>
              <a:buClr>
                <a:schemeClr val="tx1"/>
              </a:buClr>
              <a:buSzPct val="75000"/>
            </a:pPr>
            <a:r>
              <a:rPr lang="en-US" sz="2000" b="1" dirty="0">
                <a:solidFill>
                  <a:srgbClr val="4C9CB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Covid Vaccine Intelligence Network</a:t>
            </a:r>
            <a:endParaRPr lang="en-US" sz="2000" dirty="0">
              <a:solidFill>
                <a:srgbClr val="4C9CB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14297" algn="ctr">
              <a:spcAft>
                <a:spcPts val="600"/>
              </a:spcAft>
              <a:buClr>
                <a:schemeClr val="tx1"/>
              </a:buClr>
              <a:buSzPct val="75000"/>
            </a:pPr>
            <a:r>
              <a:rPr lang="en-IN" sz="1600" dirty="0"/>
              <a:t>A tech-based platform facilitating the planning, implementation, monitoring, and evaluation of Covid-19 vaccination in India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69F943-50C3-45F2-BD92-FF593CC96E89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CCB8DE-1D9B-4232-81FF-1A22F9FF8FC5}"/>
              </a:ext>
            </a:extLst>
          </p:cNvPr>
          <p:cNvSpPr/>
          <p:nvPr/>
        </p:nvSpPr>
        <p:spPr>
          <a:xfrm>
            <a:off x="7446529" y="1158768"/>
            <a:ext cx="3394943" cy="539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254B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Guiding Principles</a:t>
            </a:r>
            <a:endParaRPr lang="en-IN" sz="2400" b="1" dirty="0">
              <a:solidFill>
                <a:srgbClr val="254B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F6664F-414E-4D95-88EF-8ECA928774ED}"/>
              </a:ext>
            </a:extLst>
          </p:cNvPr>
          <p:cNvSpPr txBox="1"/>
          <p:nvPr/>
        </p:nvSpPr>
        <p:spPr>
          <a:xfrm>
            <a:off x="8088505" y="3093104"/>
            <a:ext cx="3600000" cy="83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4C9CB2"/>
                </a:solidFill>
                <a:cs typeface="Calibri" panose="020F0502020204030204" pitchFamily="34" charset="0"/>
              </a:rPr>
              <a:t>Single Source of Truth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IN" sz="1400" dirty="0">
                <a:solidFill>
                  <a:srgbClr val="254B5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Unbiased distribution of vaccines through a single source of data to remove information asymmetry and align stakeholders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3ED93A-76AC-4AFF-BD66-5506EDC41E1A}"/>
              </a:ext>
            </a:extLst>
          </p:cNvPr>
          <p:cNvSpPr txBox="1"/>
          <p:nvPr/>
        </p:nvSpPr>
        <p:spPr>
          <a:xfrm>
            <a:off x="8088505" y="5583284"/>
            <a:ext cx="3600000" cy="83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4C9CB2"/>
                </a:solidFill>
                <a:cs typeface="Calibri" panose="020F0502020204030204" pitchFamily="34" charset="0"/>
              </a:rPr>
              <a:t>Feedback and Analysis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IN" sz="1400" dirty="0">
                <a:solidFill>
                  <a:srgbClr val="254B56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Data on vaccination and recording of AEFI helps form data-driven public health policy and evaluate the efficacy of different vaccines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81A54A-BE9A-43ED-85F7-E93479FC1CBC}"/>
              </a:ext>
            </a:extLst>
          </p:cNvPr>
          <p:cNvSpPr txBox="1"/>
          <p:nvPr/>
        </p:nvSpPr>
        <p:spPr>
          <a:xfrm>
            <a:off x="8088505" y="1925053"/>
            <a:ext cx="3600000" cy="83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4C9CB2"/>
                </a:solidFill>
                <a:cs typeface="Calibri" panose="020F0502020204030204" pitchFamily="34" charset="0"/>
              </a:rPr>
              <a:t>Equitable and Inclusive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IN" sz="1400" dirty="0">
                <a:solidFill>
                  <a:srgbClr val="254B5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Equitable vaccination across multilingual states, with multiple modes for registration to ensure accessibility for all</a:t>
            </a:r>
            <a:endParaRPr lang="en-IN" sz="1400" dirty="0">
              <a:solidFill>
                <a:srgbClr val="254B56"/>
              </a:solidFill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02CCC46-EC8F-4AEB-A9E2-63C5C9AFFDA4}"/>
              </a:ext>
            </a:extLst>
          </p:cNvPr>
          <p:cNvSpPr txBox="1"/>
          <p:nvPr/>
        </p:nvSpPr>
        <p:spPr>
          <a:xfrm>
            <a:off x="8088505" y="4261155"/>
            <a:ext cx="3600000" cy="83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4C9CB2"/>
                </a:solidFill>
                <a:cs typeface="Calibri" panose="020F0502020204030204" pitchFamily="34" charset="0"/>
              </a:rPr>
              <a:t>Evolvability and Scalability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IN" sz="1400" dirty="0">
                <a:solidFill>
                  <a:srgbClr val="254B5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 architecture capable of evolving and accommodating changes as per circumstances, built for a scale of a billion plus citizens</a:t>
            </a:r>
          </a:p>
        </p:txBody>
      </p: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E8C85CF4-1D74-4CB0-B558-B4FE9D536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5719" y="5636109"/>
            <a:ext cx="630000" cy="630000"/>
          </a:xfrm>
          <a:prstGeom prst="rect">
            <a:avLst/>
          </a:prstGeom>
        </p:spPr>
      </p:pic>
      <p:pic>
        <p:nvPicPr>
          <p:cNvPr id="6" name="Graphic 5" descr="Flowchart with solid fill">
            <a:extLst>
              <a:ext uri="{FF2B5EF4-FFF2-40B4-BE49-F238E27FC236}">
                <a16:creationId xmlns:a16="http://schemas.microsoft.com/office/drawing/2014/main" id="{0A53F738-1EA2-46E1-8538-0ED2E90FD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5719" y="3233485"/>
            <a:ext cx="630000" cy="630000"/>
          </a:xfrm>
          <a:prstGeom prst="rect">
            <a:avLst/>
          </a:prstGeom>
        </p:spPr>
      </p:pic>
      <p:pic>
        <p:nvPicPr>
          <p:cNvPr id="9" name="Graphic 8" descr="Circles with arrows with solid fill">
            <a:extLst>
              <a:ext uri="{FF2B5EF4-FFF2-40B4-BE49-F238E27FC236}">
                <a16:creationId xmlns:a16="http://schemas.microsoft.com/office/drawing/2014/main" id="{99D9A7F0-AAB2-4C47-AA90-0F137475D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5719" y="4401536"/>
            <a:ext cx="630000" cy="630000"/>
          </a:xfrm>
          <a:prstGeom prst="rect">
            <a:avLst/>
          </a:prstGeom>
        </p:spPr>
      </p:pic>
      <p:pic>
        <p:nvPicPr>
          <p:cNvPr id="11" name="Graphic 10" descr="Group success with solid fill">
            <a:extLst>
              <a:ext uri="{FF2B5EF4-FFF2-40B4-BE49-F238E27FC236}">
                <a16:creationId xmlns:a16="http://schemas.microsoft.com/office/drawing/2014/main" id="{916EBFB4-A1F7-48C8-BB8A-9D1A49683E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5719" y="2065434"/>
            <a:ext cx="630000" cy="63000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F42716-E637-4D0A-8A14-A8E3C48AD0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8" y="2865707"/>
            <a:ext cx="2915034" cy="1471582"/>
          </a:xfrm>
          <a:prstGeom prst="rect">
            <a:avLst/>
          </a:prstGeom>
        </p:spPr>
      </p:pic>
      <p:pic>
        <p:nvPicPr>
          <p:cNvPr id="22" name="Picture 21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41E41016-99C8-4ADA-BF82-3CE130BAA0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3" y="2595165"/>
            <a:ext cx="3752592" cy="2181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1B72B-C18A-40AC-9052-8C073BDF85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69" y="3401123"/>
            <a:ext cx="621027" cy="1315413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E1D9F024-106E-4BF9-A5C3-8310CD08674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"/>
          <a:stretch/>
        </p:blipFill>
        <p:spPr>
          <a:xfrm>
            <a:off x="4253401" y="3359694"/>
            <a:ext cx="695163" cy="1356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B103E4F7-50F3-4432-8408-5C6720B686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24" y="1650372"/>
            <a:ext cx="2021152" cy="42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7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73AB0CF-DB30-4BDB-AF23-93F09D0D1EB6}"/>
              </a:ext>
            </a:extLst>
          </p:cNvPr>
          <p:cNvSpPr/>
          <p:nvPr/>
        </p:nvSpPr>
        <p:spPr>
          <a:xfrm>
            <a:off x="3976777" y="1410680"/>
            <a:ext cx="7683458" cy="1004962"/>
          </a:xfrm>
          <a:prstGeom prst="roundRect">
            <a:avLst>
              <a:gd name="adj" fmla="val 7131"/>
            </a:avLst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9250800F-DBA7-4B0F-AC83-59D620123103}"/>
              </a:ext>
            </a:extLst>
          </p:cNvPr>
          <p:cNvSpPr/>
          <p:nvPr/>
        </p:nvSpPr>
        <p:spPr>
          <a:xfrm>
            <a:off x="537777" y="2605177"/>
            <a:ext cx="1800000" cy="3767913"/>
          </a:xfrm>
          <a:prstGeom prst="roundRect">
            <a:avLst>
              <a:gd name="adj" fmla="val 7131"/>
            </a:avLst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82856F-D0D3-4D0B-8157-1F6DC7E399B3}"/>
              </a:ext>
            </a:extLst>
          </p:cNvPr>
          <p:cNvSpPr/>
          <p:nvPr/>
        </p:nvSpPr>
        <p:spPr>
          <a:xfrm>
            <a:off x="4296000" y="4477109"/>
            <a:ext cx="7130807" cy="1669053"/>
          </a:xfrm>
          <a:prstGeom prst="roundRect">
            <a:avLst>
              <a:gd name="adj" fmla="val 5226"/>
            </a:avLst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rgbClr val="B4D5DE"/>
              </a:gs>
            </a:gsLst>
            <a:lin ang="2700000" scaled="0"/>
          </a:gradFill>
          <a:ln>
            <a:solidFill>
              <a:srgbClr val="B4D5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A636D-6824-41A5-A8A3-D3FD28CD1835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Architecture of Co-WIN </a:t>
            </a:r>
            <a:r>
              <a:rPr lang="en-IN" sz="2400" i="1" dirty="0">
                <a:solidFill>
                  <a:srgbClr val="8EC0CE"/>
                </a:solidFill>
              </a:rPr>
              <a:t>– Open and interoperable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D6DE28-779D-4C02-9B4D-FBDAF4D062F8}"/>
              </a:ext>
            </a:extLst>
          </p:cNvPr>
          <p:cNvSpPr/>
          <p:nvPr/>
        </p:nvSpPr>
        <p:spPr>
          <a:xfrm>
            <a:off x="4296000" y="7167476"/>
            <a:ext cx="3600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173F04-7564-42E9-AFDC-8D3E2A52A533}"/>
              </a:ext>
            </a:extLst>
          </p:cNvPr>
          <p:cNvSpPr/>
          <p:nvPr/>
        </p:nvSpPr>
        <p:spPr>
          <a:xfrm>
            <a:off x="-397205" y="1687956"/>
            <a:ext cx="289669" cy="108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F0A2E9-A459-4F0A-B1D2-A4513E359464}"/>
              </a:ext>
            </a:extLst>
          </p:cNvPr>
          <p:cNvSpPr/>
          <p:nvPr/>
        </p:nvSpPr>
        <p:spPr>
          <a:xfrm>
            <a:off x="696000" y="7167476"/>
            <a:ext cx="3600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D8856E-369A-494C-9403-D9D17234BC14}"/>
              </a:ext>
            </a:extLst>
          </p:cNvPr>
          <p:cNvSpPr/>
          <p:nvPr/>
        </p:nvSpPr>
        <p:spPr>
          <a:xfrm>
            <a:off x="7896000" y="7167476"/>
            <a:ext cx="3600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ACEA299-A25B-4B7A-9A93-165906683166}"/>
              </a:ext>
            </a:extLst>
          </p:cNvPr>
          <p:cNvSpPr/>
          <p:nvPr/>
        </p:nvSpPr>
        <p:spPr>
          <a:xfrm>
            <a:off x="-397205" y="2776006"/>
            <a:ext cx="289669" cy="108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0AD9DF7-2C93-454D-A48C-5D7B661E00CA}"/>
              </a:ext>
            </a:extLst>
          </p:cNvPr>
          <p:cNvSpPr/>
          <p:nvPr/>
        </p:nvSpPr>
        <p:spPr>
          <a:xfrm>
            <a:off x="-397205" y="3857427"/>
            <a:ext cx="289669" cy="108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F9661A5-CB79-48A4-B76D-EFC521867EB0}"/>
              </a:ext>
            </a:extLst>
          </p:cNvPr>
          <p:cNvSpPr/>
          <p:nvPr/>
        </p:nvSpPr>
        <p:spPr>
          <a:xfrm>
            <a:off x="-397205" y="4945477"/>
            <a:ext cx="289669" cy="108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37EF3D-ED2A-437B-8C6E-A251E005F6D1}"/>
              </a:ext>
            </a:extLst>
          </p:cNvPr>
          <p:cNvSpPr txBox="1"/>
          <p:nvPr/>
        </p:nvSpPr>
        <p:spPr>
          <a:xfrm>
            <a:off x="691326" y="5791686"/>
            <a:ext cx="1492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3rd Party Apps</a:t>
            </a:r>
            <a:endParaRPr lang="en-IN" sz="1200" dirty="0"/>
          </a:p>
        </p:txBody>
      </p:sp>
      <p:pic>
        <p:nvPicPr>
          <p:cNvPr id="124" name="Picture 123" descr="A picture containing text, clock, dark&#10;&#10;Description automatically generated">
            <a:extLst>
              <a:ext uri="{FF2B5EF4-FFF2-40B4-BE49-F238E27FC236}">
                <a16:creationId xmlns:a16="http://schemas.microsoft.com/office/drawing/2014/main" id="{72F9F3EF-8077-4C82-9E8B-F2EAF2136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6" y="3841525"/>
            <a:ext cx="1492903" cy="302988"/>
          </a:xfrm>
          <a:prstGeom prst="rect">
            <a:avLst/>
          </a:prstGeom>
        </p:spPr>
      </p:pic>
      <p:pic>
        <p:nvPicPr>
          <p:cNvPr id="125" name="Picture 124" descr="Logo&#10;&#10;Description automatically generated">
            <a:extLst>
              <a:ext uri="{FF2B5EF4-FFF2-40B4-BE49-F238E27FC236}">
                <a16:creationId xmlns:a16="http://schemas.microsoft.com/office/drawing/2014/main" id="{91A1F336-2B19-49C3-AA23-FC811B4D0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45" y="2817217"/>
            <a:ext cx="716465" cy="77126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FD8E2B9D-F4CD-4E34-A36B-C9D2AEB3F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8" t="25415" r="8386" b="25415"/>
          <a:stretch/>
        </p:blipFill>
        <p:spPr>
          <a:xfrm>
            <a:off x="736151" y="4500093"/>
            <a:ext cx="1403253" cy="360225"/>
          </a:xfrm>
          <a:prstGeom prst="rect">
            <a:avLst/>
          </a:prstGeom>
        </p:spPr>
      </p:pic>
      <p:pic>
        <p:nvPicPr>
          <p:cNvPr id="127" name="Graphic 126" descr="Smart Phone with solid fill">
            <a:extLst>
              <a:ext uri="{FF2B5EF4-FFF2-40B4-BE49-F238E27FC236}">
                <a16:creationId xmlns:a16="http://schemas.microsoft.com/office/drawing/2014/main" id="{4BF3581F-8E95-424C-9EC1-040213060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417" y="5175447"/>
            <a:ext cx="562720" cy="562720"/>
          </a:xfrm>
          <a:prstGeom prst="rect">
            <a:avLst/>
          </a:prstGeom>
        </p:spPr>
      </p:pic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9F720B2B-F470-40CA-A93B-15127C8C38AD}"/>
              </a:ext>
            </a:extLst>
          </p:cNvPr>
          <p:cNvSpPr/>
          <p:nvPr/>
        </p:nvSpPr>
        <p:spPr>
          <a:xfrm>
            <a:off x="3976777" y="2798302"/>
            <a:ext cx="7683458" cy="3574788"/>
          </a:xfrm>
          <a:prstGeom prst="roundRect">
            <a:avLst>
              <a:gd name="adj" fmla="val 3910"/>
            </a:avLst>
          </a:prstGeom>
          <a:noFill/>
          <a:ln>
            <a:solidFill>
              <a:srgbClr val="4C9CB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130" name="Google Shape;395;p83">
            <a:extLst>
              <a:ext uri="{FF2B5EF4-FFF2-40B4-BE49-F238E27FC236}">
                <a16:creationId xmlns:a16="http://schemas.microsoft.com/office/drawing/2014/main" id="{BE47D23C-CB6B-4491-AE9F-65979CE766A6}"/>
              </a:ext>
            </a:extLst>
          </p:cNvPr>
          <p:cNvSpPr/>
          <p:nvPr/>
        </p:nvSpPr>
        <p:spPr>
          <a:xfrm>
            <a:off x="6411569" y="5687616"/>
            <a:ext cx="2899669" cy="4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IN" b="1" dirty="0">
                <a:solidFill>
                  <a:srgbClr val="254B56"/>
                </a:solidFill>
                <a:ea typeface="Rajdhani"/>
                <a:cs typeface="Rajdhani"/>
                <a:sym typeface="Rajdhani"/>
              </a:rPr>
              <a:t>Co-WIN Database</a:t>
            </a:r>
          </a:p>
        </p:txBody>
      </p:sp>
      <p:sp>
        <p:nvSpPr>
          <p:cNvPr id="131" name="Flowchart: Magnetic Disk 130">
            <a:extLst>
              <a:ext uri="{FF2B5EF4-FFF2-40B4-BE49-F238E27FC236}">
                <a16:creationId xmlns:a16="http://schemas.microsoft.com/office/drawing/2014/main" id="{AA6B8340-ED94-4812-AA90-8AAA7E3F8AC2}"/>
              </a:ext>
            </a:extLst>
          </p:cNvPr>
          <p:cNvSpPr/>
          <p:nvPr/>
        </p:nvSpPr>
        <p:spPr>
          <a:xfrm>
            <a:off x="4630716" y="4744531"/>
            <a:ext cx="1440000" cy="863770"/>
          </a:xfrm>
          <a:prstGeom prst="flowChartMagneticDisk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4C9CB2"/>
              </a:gs>
            </a:gsLst>
            <a:lin ang="5400000" scaled="1"/>
          </a:gradFill>
          <a:ln w="12700" cap="flat" cmpd="sng" algn="ctr">
            <a:solidFill>
              <a:srgbClr val="254B5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IN" dirty="0">
                <a:solidFill>
                  <a:srgbClr val="254B56"/>
                </a:solidFill>
                <a:latin typeface="Abadi" panose="020B0604020104020204" pitchFamily="34" charset="0"/>
              </a:rPr>
              <a:t>Registration</a:t>
            </a:r>
            <a:endParaRPr lang="en-IN" sz="2800" dirty="0">
              <a:solidFill>
                <a:srgbClr val="254B56"/>
              </a:solidFill>
              <a:latin typeface="Abadi" panose="020B0604020104020204" pitchFamily="34" charset="0"/>
            </a:endParaRPr>
          </a:p>
        </p:txBody>
      </p:sp>
      <p:sp>
        <p:nvSpPr>
          <p:cNvPr id="132" name="Flowchart: Magnetic Disk 131">
            <a:extLst>
              <a:ext uri="{FF2B5EF4-FFF2-40B4-BE49-F238E27FC236}">
                <a16:creationId xmlns:a16="http://schemas.microsoft.com/office/drawing/2014/main" id="{91D850A8-A3FA-4273-8AB9-CD2CE721C9A5}"/>
              </a:ext>
            </a:extLst>
          </p:cNvPr>
          <p:cNvSpPr/>
          <p:nvPr/>
        </p:nvSpPr>
        <p:spPr>
          <a:xfrm>
            <a:off x="6327396" y="4744531"/>
            <a:ext cx="1440000" cy="863770"/>
          </a:xfrm>
          <a:prstGeom prst="flowChartMagneticDisk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4C9CB2"/>
              </a:gs>
            </a:gsLst>
            <a:lin ang="5400000" scaled="1"/>
          </a:gradFill>
          <a:ln w="12700" cap="flat" cmpd="sng" algn="ctr">
            <a:solidFill>
              <a:srgbClr val="254B5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IN" dirty="0">
                <a:solidFill>
                  <a:srgbClr val="254B56"/>
                </a:solidFill>
                <a:latin typeface="Abadi" panose="020B0604020104020204" pitchFamily="34" charset="0"/>
              </a:rPr>
              <a:t>Facility</a:t>
            </a:r>
            <a:endParaRPr lang="en-IN" sz="2800" dirty="0">
              <a:solidFill>
                <a:srgbClr val="254B56"/>
              </a:solidFill>
              <a:latin typeface="Abadi" panose="020B0604020104020204" pitchFamily="34" charset="0"/>
            </a:endParaRPr>
          </a:p>
        </p:txBody>
      </p:sp>
      <p:sp>
        <p:nvSpPr>
          <p:cNvPr id="133" name="Flowchart: Magnetic Disk 132">
            <a:extLst>
              <a:ext uri="{FF2B5EF4-FFF2-40B4-BE49-F238E27FC236}">
                <a16:creationId xmlns:a16="http://schemas.microsoft.com/office/drawing/2014/main" id="{39B5A35C-3497-4402-904D-486B2F7B6699}"/>
              </a:ext>
            </a:extLst>
          </p:cNvPr>
          <p:cNvSpPr/>
          <p:nvPr/>
        </p:nvSpPr>
        <p:spPr>
          <a:xfrm>
            <a:off x="8027200" y="4744531"/>
            <a:ext cx="1440000" cy="863770"/>
          </a:xfrm>
          <a:prstGeom prst="flowChartMagneticDisk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4C9CB2"/>
              </a:gs>
            </a:gsLst>
            <a:lin ang="5400000" scaled="1"/>
          </a:gradFill>
          <a:ln w="12700" cap="flat" cmpd="sng" algn="ctr">
            <a:solidFill>
              <a:srgbClr val="254B5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IN" dirty="0">
                <a:solidFill>
                  <a:srgbClr val="254B56"/>
                </a:solidFill>
                <a:latin typeface="Abadi" panose="020B0604020104020204" pitchFamily="34" charset="0"/>
              </a:rPr>
              <a:t>Vaccination</a:t>
            </a:r>
            <a:endParaRPr lang="en-IN" sz="2800" dirty="0">
              <a:solidFill>
                <a:srgbClr val="254B56"/>
              </a:solidFill>
              <a:latin typeface="Abadi" panose="020B0604020104020204" pitchFamily="34" charset="0"/>
            </a:endParaRPr>
          </a:p>
        </p:txBody>
      </p:sp>
      <p:sp>
        <p:nvSpPr>
          <p:cNvPr id="136" name="Flowchart: Magnetic Disk 135">
            <a:extLst>
              <a:ext uri="{FF2B5EF4-FFF2-40B4-BE49-F238E27FC236}">
                <a16:creationId xmlns:a16="http://schemas.microsoft.com/office/drawing/2014/main" id="{E86CD6A5-66B6-4482-B951-60A50E9D3001}"/>
              </a:ext>
            </a:extLst>
          </p:cNvPr>
          <p:cNvSpPr/>
          <p:nvPr/>
        </p:nvSpPr>
        <p:spPr>
          <a:xfrm>
            <a:off x="9727003" y="4744531"/>
            <a:ext cx="1440000" cy="863770"/>
          </a:xfrm>
          <a:prstGeom prst="flowChartMagneticDisk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4C9CB2"/>
              </a:gs>
            </a:gsLst>
            <a:lin ang="5400000" scaled="1"/>
          </a:gradFill>
          <a:ln w="12700" cap="flat" cmpd="sng" algn="ctr">
            <a:solidFill>
              <a:srgbClr val="254B5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IN" dirty="0">
                <a:solidFill>
                  <a:srgbClr val="254B56"/>
                </a:solidFill>
                <a:latin typeface="Abadi" panose="020B0604020104020204" pitchFamily="34" charset="0"/>
              </a:rPr>
              <a:t>Certificate</a:t>
            </a:r>
            <a:endParaRPr lang="en-IN" sz="2800" dirty="0">
              <a:solidFill>
                <a:srgbClr val="254B56"/>
              </a:solidFill>
              <a:latin typeface="Abadi" panose="020B0604020104020204" pitchFamily="34" charset="0"/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1D82EFE-C5C8-441B-BE21-2B873F25680D}"/>
              </a:ext>
            </a:extLst>
          </p:cNvPr>
          <p:cNvCxnSpPr>
            <a:cxnSpLocks/>
          </p:cNvCxnSpPr>
          <p:nvPr/>
        </p:nvCxnSpPr>
        <p:spPr>
          <a:xfrm flipH="1" flipV="1">
            <a:off x="5357711" y="3997063"/>
            <a:ext cx="1" cy="633377"/>
          </a:xfrm>
          <a:prstGeom prst="straightConnector1">
            <a:avLst/>
          </a:prstGeom>
          <a:noFill/>
          <a:ln w="6350" cap="flat" cmpd="sng" algn="ctr">
            <a:solidFill>
              <a:srgbClr val="254B56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9" name="Picture 138" descr="A picture containing text&#10;&#10;Description automatically generated">
            <a:extLst>
              <a:ext uri="{FF2B5EF4-FFF2-40B4-BE49-F238E27FC236}">
                <a16:creationId xmlns:a16="http://schemas.microsoft.com/office/drawing/2014/main" id="{D4790BBF-C4FE-4458-BC5C-18E90E41E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69" y="1577681"/>
            <a:ext cx="1955074" cy="414904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B3FAD93-B96C-48EB-9BA3-A0B8B3D9E717}"/>
              </a:ext>
            </a:extLst>
          </p:cNvPr>
          <p:cNvCxnSpPr>
            <a:cxnSpLocks/>
          </p:cNvCxnSpPr>
          <p:nvPr/>
        </p:nvCxnSpPr>
        <p:spPr>
          <a:xfrm flipH="1" flipV="1">
            <a:off x="7047396" y="3997063"/>
            <a:ext cx="1" cy="633377"/>
          </a:xfrm>
          <a:prstGeom prst="straightConnector1">
            <a:avLst/>
          </a:prstGeom>
          <a:noFill/>
          <a:ln w="6350" cap="flat" cmpd="sng" algn="ctr">
            <a:solidFill>
              <a:srgbClr val="254B5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1CAEC83-CF70-44D8-A039-72730221ED93}"/>
              </a:ext>
            </a:extLst>
          </p:cNvPr>
          <p:cNvCxnSpPr>
            <a:cxnSpLocks/>
          </p:cNvCxnSpPr>
          <p:nvPr/>
        </p:nvCxnSpPr>
        <p:spPr>
          <a:xfrm flipH="1" flipV="1">
            <a:off x="8747200" y="3997063"/>
            <a:ext cx="1" cy="633377"/>
          </a:xfrm>
          <a:prstGeom prst="straightConnector1">
            <a:avLst/>
          </a:prstGeom>
          <a:noFill/>
          <a:ln w="6350" cap="flat" cmpd="sng" algn="ctr">
            <a:solidFill>
              <a:srgbClr val="254B5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F6F1BC5-1DEB-4772-99E3-5D2672B28685}"/>
              </a:ext>
            </a:extLst>
          </p:cNvPr>
          <p:cNvCxnSpPr>
            <a:cxnSpLocks/>
          </p:cNvCxnSpPr>
          <p:nvPr/>
        </p:nvCxnSpPr>
        <p:spPr>
          <a:xfrm flipH="1" flipV="1">
            <a:off x="10447002" y="3997063"/>
            <a:ext cx="1" cy="633377"/>
          </a:xfrm>
          <a:prstGeom prst="straightConnector1">
            <a:avLst/>
          </a:prstGeom>
          <a:noFill/>
          <a:ln w="6350" cap="flat" cmpd="sng" algn="ctr">
            <a:solidFill>
              <a:srgbClr val="254B5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3" name="Google Shape;406;p83">
            <a:extLst>
              <a:ext uri="{FF2B5EF4-FFF2-40B4-BE49-F238E27FC236}">
                <a16:creationId xmlns:a16="http://schemas.microsoft.com/office/drawing/2014/main" id="{0690CA73-BC92-4189-A263-A7CD0094F8DC}"/>
              </a:ext>
            </a:extLst>
          </p:cNvPr>
          <p:cNvSpPr/>
          <p:nvPr/>
        </p:nvSpPr>
        <p:spPr>
          <a:xfrm>
            <a:off x="4630716" y="3014616"/>
            <a:ext cx="1440000" cy="790869"/>
          </a:xfrm>
          <a:prstGeom prst="roundRect">
            <a:avLst/>
          </a:prstGeom>
          <a:gradFill>
            <a:gsLst>
              <a:gs pos="0">
                <a:schemeClr val="bg1"/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" sz="1300" b="1" dirty="0">
                <a:ea typeface="Rajdhani"/>
                <a:cs typeface="Rajdhani"/>
                <a:sym typeface="Rajdhani"/>
              </a:rPr>
              <a:t>Registration &amp; Scheduling Module</a:t>
            </a:r>
            <a:endParaRPr sz="1300" b="1" dirty="0">
              <a:ea typeface="Rajdhani"/>
              <a:cs typeface="Rajdhani"/>
              <a:sym typeface="Rajdhani"/>
            </a:endParaRPr>
          </a:p>
        </p:txBody>
      </p:sp>
      <p:sp>
        <p:nvSpPr>
          <p:cNvPr id="144" name="Google Shape;406;p83">
            <a:extLst>
              <a:ext uri="{FF2B5EF4-FFF2-40B4-BE49-F238E27FC236}">
                <a16:creationId xmlns:a16="http://schemas.microsoft.com/office/drawing/2014/main" id="{2790997B-184F-43F0-A528-D16B1CF5848F}"/>
              </a:ext>
            </a:extLst>
          </p:cNvPr>
          <p:cNvSpPr/>
          <p:nvPr/>
        </p:nvSpPr>
        <p:spPr>
          <a:xfrm>
            <a:off x="6323134" y="3014616"/>
            <a:ext cx="1440000" cy="790869"/>
          </a:xfrm>
          <a:prstGeom prst="roundRect">
            <a:avLst/>
          </a:prstGeom>
          <a:gradFill>
            <a:gsLst>
              <a:gs pos="0">
                <a:schemeClr val="bg1"/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" sz="1300" b="1" dirty="0">
                <a:ea typeface="Rajdhani"/>
                <a:cs typeface="Rajdhani"/>
                <a:sym typeface="Rajdhani"/>
              </a:rPr>
              <a:t>Vaccination Facility Module</a:t>
            </a:r>
            <a:endParaRPr sz="1300" b="1" dirty="0">
              <a:ea typeface="Rajdhani"/>
              <a:cs typeface="Rajdhani"/>
              <a:sym typeface="Rajdhani"/>
            </a:endParaRPr>
          </a:p>
        </p:txBody>
      </p:sp>
      <p:sp>
        <p:nvSpPr>
          <p:cNvPr id="145" name="Google Shape;406;p83">
            <a:extLst>
              <a:ext uri="{FF2B5EF4-FFF2-40B4-BE49-F238E27FC236}">
                <a16:creationId xmlns:a16="http://schemas.microsoft.com/office/drawing/2014/main" id="{B35FC5E2-F54B-48C0-9C5A-A92D489621D7}"/>
              </a:ext>
            </a:extLst>
          </p:cNvPr>
          <p:cNvSpPr/>
          <p:nvPr/>
        </p:nvSpPr>
        <p:spPr>
          <a:xfrm>
            <a:off x="8027200" y="3014616"/>
            <a:ext cx="1440000" cy="790869"/>
          </a:xfrm>
          <a:prstGeom prst="roundRect">
            <a:avLst/>
          </a:prstGeom>
          <a:gradFill>
            <a:gsLst>
              <a:gs pos="0">
                <a:schemeClr val="bg1"/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" sz="1300" b="1" dirty="0">
                <a:ea typeface="Rajdhani"/>
                <a:cs typeface="Rajdhani"/>
                <a:sym typeface="Rajdhani"/>
              </a:rPr>
              <a:t>Vaccination Module</a:t>
            </a:r>
            <a:endParaRPr sz="1300" b="1" dirty="0"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406;p83">
            <a:extLst>
              <a:ext uri="{FF2B5EF4-FFF2-40B4-BE49-F238E27FC236}">
                <a16:creationId xmlns:a16="http://schemas.microsoft.com/office/drawing/2014/main" id="{1DEA976D-1AD1-42C7-93D6-73294B3E32C9}"/>
              </a:ext>
            </a:extLst>
          </p:cNvPr>
          <p:cNvSpPr/>
          <p:nvPr/>
        </p:nvSpPr>
        <p:spPr>
          <a:xfrm>
            <a:off x="9727003" y="3014616"/>
            <a:ext cx="1440000" cy="790869"/>
          </a:xfrm>
          <a:prstGeom prst="roundRect">
            <a:avLst/>
          </a:prstGeom>
          <a:gradFill>
            <a:gsLst>
              <a:gs pos="0">
                <a:schemeClr val="bg1"/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" sz="1300" b="1" dirty="0">
                <a:ea typeface="Rajdhani"/>
                <a:cs typeface="Rajdhani"/>
                <a:sym typeface="Rajdhani"/>
              </a:rPr>
              <a:t>Certification Module</a:t>
            </a:r>
            <a:endParaRPr sz="1300" b="1" dirty="0">
              <a:ea typeface="Rajdhani"/>
              <a:cs typeface="Rajdhani"/>
              <a:sym typeface="Rajdhani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14A035E-E44D-45F2-998F-69C5157F3BB7}"/>
              </a:ext>
            </a:extLst>
          </p:cNvPr>
          <p:cNvCxnSpPr>
            <a:cxnSpLocks/>
          </p:cNvCxnSpPr>
          <p:nvPr/>
        </p:nvCxnSpPr>
        <p:spPr>
          <a:xfrm flipH="1" flipV="1">
            <a:off x="7896000" y="2487268"/>
            <a:ext cx="1" cy="633377"/>
          </a:xfrm>
          <a:prstGeom prst="straightConnector1">
            <a:avLst/>
          </a:prstGeom>
          <a:noFill/>
          <a:ln w="6350" cap="flat" cmpd="sng" algn="ctr">
            <a:solidFill>
              <a:srgbClr val="254B5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67285449-D42D-426A-93B3-D387E933DFF9}"/>
              </a:ext>
            </a:extLst>
          </p:cNvPr>
          <p:cNvSpPr/>
          <p:nvPr/>
        </p:nvSpPr>
        <p:spPr>
          <a:xfrm>
            <a:off x="2522094" y="4331119"/>
            <a:ext cx="1273759" cy="316028"/>
          </a:xfrm>
          <a:prstGeom prst="leftRightArrow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 w="12700" cap="flat" cmpd="sng" algn="ctr">
            <a:solidFill>
              <a:srgbClr val="254B5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IN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3" name="Google Shape;395;p83">
            <a:extLst>
              <a:ext uri="{FF2B5EF4-FFF2-40B4-BE49-F238E27FC236}">
                <a16:creationId xmlns:a16="http://schemas.microsoft.com/office/drawing/2014/main" id="{651725D8-8C44-4DDF-A885-084A4FC9A56A}"/>
              </a:ext>
            </a:extLst>
          </p:cNvPr>
          <p:cNvSpPr/>
          <p:nvPr/>
        </p:nvSpPr>
        <p:spPr>
          <a:xfrm>
            <a:off x="2392137" y="4680205"/>
            <a:ext cx="1530280" cy="61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IN" sz="1400" b="1" dirty="0">
                <a:solidFill>
                  <a:srgbClr val="254B56"/>
                </a:solidFill>
                <a:ea typeface="Rajdhani"/>
                <a:cs typeface="Rajdhani"/>
                <a:sym typeface="Rajdhani"/>
              </a:rPr>
              <a:t>Connected via</a:t>
            </a:r>
          </a:p>
          <a:p>
            <a:pPr algn="ctr">
              <a:buClr>
                <a:srgbClr val="000000"/>
              </a:buClr>
              <a:buSzPts val="1400"/>
            </a:pPr>
            <a:r>
              <a:rPr lang="en-IN" sz="1400" b="1" dirty="0">
                <a:solidFill>
                  <a:srgbClr val="254B56"/>
                </a:solidFill>
                <a:ea typeface="Rajdhani"/>
                <a:cs typeface="Rajdhani"/>
                <a:sym typeface="Rajdhani"/>
              </a:rPr>
              <a:t>Protected APIs</a:t>
            </a:r>
          </a:p>
        </p:txBody>
      </p:sp>
      <p:sp>
        <p:nvSpPr>
          <p:cNvPr id="155" name="Google Shape;395;p83">
            <a:extLst>
              <a:ext uri="{FF2B5EF4-FFF2-40B4-BE49-F238E27FC236}">
                <a16:creationId xmlns:a16="http://schemas.microsoft.com/office/drawing/2014/main" id="{F5540075-DD8B-413A-9B0E-33060FD7A212}"/>
              </a:ext>
            </a:extLst>
          </p:cNvPr>
          <p:cNvSpPr/>
          <p:nvPr/>
        </p:nvSpPr>
        <p:spPr>
          <a:xfrm>
            <a:off x="672637" y="1868322"/>
            <a:ext cx="1530280" cy="61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IN" sz="1400" b="1" dirty="0">
                <a:solidFill>
                  <a:srgbClr val="254B56"/>
                </a:solidFill>
                <a:ea typeface="Rajdhani"/>
                <a:cs typeface="Rajdhani"/>
                <a:sym typeface="Rajdhani"/>
              </a:rPr>
              <a:t>Application Service Providers</a:t>
            </a:r>
          </a:p>
        </p:txBody>
      </p:sp>
      <p:sp>
        <p:nvSpPr>
          <p:cNvPr id="156" name="Google Shape;395;p83">
            <a:extLst>
              <a:ext uri="{FF2B5EF4-FFF2-40B4-BE49-F238E27FC236}">
                <a16:creationId xmlns:a16="http://schemas.microsoft.com/office/drawing/2014/main" id="{C2142ABB-7FC3-42A5-967C-DCF4D5B35A42}"/>
              </a:ext>
            </a:extLst>
          </p:cNvPr>
          <p:cNvSpPr/>
          <p:nvPr/>
        </p:nvSpPr>
        <p:spPr>
          <a:xfrm>
            <a:off x="6411569" y="1973591"/>
            <a:ext cx="2899669" cy="4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IN" b="1" dirty="0">
                <a:ea typeface="Rajdhani"/>
                <a:cs typeface="Rajdhani"/>
                <a:sym typeface="Rajdhani"/>
              </a:rPr>
              <a:t>Portal</a:t>
            </a:r>
          </a:p>
        </p:txBody>
      </p:sp>
      <p:sp>
        <p:nvSpPr>
          <p:cNvPr id="41" name="Google Shape;395;p83">
            <a:extLst>
              <a:ext uri="{FF2B5EF4-FFF2-40B4-BE49-F238E27FC236}">
                <a16:creationId xmlns:a16="http://schemas.microsoft.com/office/drawing/2014/main" id="{F24C8ACE-15DA-49C9-994D-7118D4C408FD}"/>
              </a:ext>
            </a:extLst>
          </p:cNvPr>
          <p:cNvSpPr/>
          <p:nvPr/>
        </p:nvSpPr>
        <p:spPr>
          <a:xfrm>
            <a:off x="2392137" y="3432422"/>
            <a:ext cx="1530280" cy="82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IN" sz="1400" b="1" dirty="0">
                <a:solidFill>
                  <a:srgbClr val="254B56"/>
                </a:solidFill>
                <a:ea typeface="Rajdhani"/>
                <a:cs typeface="Rajdhani"/>
                <a:sym typeface="Rajdhani"/>
              </a:rPr>
              <a:t>3rd Party Apps allowed to build  above these APIs</a:t>
            </a:r>
          </a:p>
        </p:txBody>
      </p:sp>
    </p:spTree>
    <p:extLst>
      <p:ext uri="{BB962C8B-B14F-4D97-AF65-F5344CB8AC3E}">
        <p14:creationId xmlns:p14="http://schemas.microsoft.com/office/powerpoint/2010/main" val="167746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8FAEB7E-18C7-434E-B0C0-47002E927A52}"/>
              </a:ext>
            </a:extLst>
          </p:cNvPr>
          <p:cNvSpPr/>
          <p:nvPr/>
        </p:nvSpPr>
        <p:spPr>
          <a:xfrm>
            <a:off x="6096002" y="820836"/>
            <a:ext cx="6095998" cy="6037164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A636D-6824-41A5-A8A3-D3FD28CD1835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Open APIs </a:t>
            </a:r>
            <a:r>
              <a:rPr lang="en-IN" sz="2400" i="1" dirty="0">
                <a:solidFill>
                  <a:srgbClr val="8EC0CE"/>
                </a:solidFill>
              </a:rPr>
              <a:t>– Interoperability that enables innovation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9BB9352D-134F-4A44-9986-C5FF87155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6" y="2228236"/>
            <a:ext cx="1885581" cy="3783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E851D955-FF69-418B-A242-33B3EEC87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02" y="2228236"/>
            <a:ext cx="1885581" cy="3783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 descr="A picture containing text, clock, dark&#10;&#10;Description automatically generated">
            <a:extLst>
              <a:ext uri="{FF2B5EF4-FFF2-40B4-BE49-F238E27FC236}">
                <a16:creationId xmlns:a16="http://schemas.microsoft.com/office/drawing/2014/main" id="{9EC6A462-DD5E-4B24-80AD-36FE3E5EB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97" y="3975231"/>
            <a:ext cx="1359190" cy="275851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B34C47FD-BB59-443C-9B53-17EE81C2D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86" y="3294353"/>
            <a:ext cx="1333320" cy="14353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B59EDDB-5E6F-45C2-BAAE-C2CA5B01C441}"/>
              </a:ext>
            </a:extLst>
          </p:cNvPr>
          <p:cNvSpPr/>
          <p:nvPr/>
        </p:nvSpPr>
        <p:spPr>
          <a:xfrm>
            <a:off x="1070552" y="1158768"/>
            <a:ext cx="3954897" cy="539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254B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Access Points</a:t>
            </a:r>
            <a:endParaRPr lang="en-IN" sz="2400" b="1" dirty="0">
              <a:solidFill>
                <a:srgbClr val="254B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3C669B-F336-4253-9E9A-0AD634BEE3ED}"/>
              </a:ext>
            </a:extLst>
          </p:cNvPr>
          <p:cNvSpPr/>
          <p:nvPr/>
        </p:nvSpPr>
        <p:spPr>
          <a:xfrm>
            <a:off x="0" y="7355655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4027B5-A63E-46FB-8537-5059900E716E}"/>
              </a:ext>
            </a:extLst>
          </p:cNvPr>
          <p:cNvSpPr/>
          <p:nvPr/>
        </p:nvSpPr>
        <p:spPr>
          <a:xfrm>
            <a:off x="6096000" y="7355655"/>
            <a:ext cx="60960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E3D81209-91A0-459D-A4EA-6ABA1084B9CF}"/>
              </a:ext>
            </a:extLst>
          </p:cNvPr>
          <p:cNvSpPr txBox="1">
            <a:spLocks/>
          </p:cNvSpPr>
          <p:nvPr/>
        </p:nvSpPr>
        <p:spPr>
          <a:xfrm>
            <a:off x="8298000" y="1428746"/>
            <a:ext cx="3462139" cy="12881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00"/>
              </a:lnSpc>
              <a:spcBef>
                <a:spcPts val="200"/>
              </a:spcBef>
              <a:buFontTx/>
              <a:buNone/>
              <a:defRPr sz="1200" b="1" i="0">
                <a:solidFill>
                  <a:schemeClr val="accent3"/>
                </a:solidFill>
              </a:defRPr>
            </a:lvl1pPr>
            <a:lvl2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2pPr>
            <a:lvl3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3pPr>
            <a:lvl4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4pPr>
            <a:lvl5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5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n-US" sz="1600" dirty="0">
                <a:solidFill>
                  <a:srgbClr val="254B56"/>
                </a:solidFill>
              </a:rPr>
              <a:t>Registration and Scheduling APIs</a:t>
            </a:r>
            <a:endParaRPr lang="en-US" sz="1600" b="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more fronts to let citizens register for vaccination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Discover available vaccination slots and schedule or re-schedule appointments</a:t>
            </a:r>
            <a:endParaRPr lang="en-GB" sz="1400" b="0" dirty="0">
              <a:solidFill>
                <a:schemeClr val="tx1">
                  <a:lumMod val="65000"/>
                  <a:lumOff val="35000"/>
                </a:schemeClr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C6FC7D-8DB3-4E93-B895-9854913A8081}"/>
              </a:ext>
            </a:extLst>
          </p:cNvPr>
          <p:cNvCxnSpPr>
            <a:cxnSpLocks/>
          </p:cNvCxnSpPr>
          <p:nvPr/>
        </p:nvCxnSpPr>
        <p:spPr>
          <a:xfrm>
            <a:off x="8106508" y="1479604"/>
            <a:ext cx="0" cy="1186458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865BC5-9BE5-4E7E-8E10-038B2D8BE5D3}"/>
              </a:ext>
            </a:extLst>
          </p:cNvPr>
          <p:cNvCxnSpPr>
            <a:cxnSpLocks/>
          </p:cNvCxnSpPr>
          <p:nvPr/>
        </p:nvCxnSpPr>
        <p:spPr>
          <a:xfrm>
            <a:off x="7578000" y="2072833"/>
            <a:ext cx="528508" cy="0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F9641F0-E441-4401-BDD2-D377E51F778E}"/>
              </a:ext>
            </a:extLst>
          </p:cNvPr>
          <p:cNvSpPr/>
          <p:nvPr/>
        </p:nvSpPr>
        <p:spPr>
          <a:xfrm>
            <a:off x="6606000" y="1586833"/>
            <a:ext cx="972000" cy="972000"/>
          </a:xfrm>
          <a:prstGeom prst="ellipse">
            <a:avLst/>
          </a:prstGeom>
          <a:solidFill>
            <a:srgbClr val="254B5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6000" dirty="0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29EC5E18-A4CB-4678-A313-47D39993188C}"/>
              </a:ext>
            </a:extLst>
          </p:cNvPr>
          <p:cNvSpPr txBox="1">
            <a:spLocks/>
          </p:cNvSpPr>
          <p:nvPr/>
        </p:nvSpPr>
        <p:spPr>
          <a:xfrm>
            <a:off x="8298000" y="3245844"/>
            <a:ext cx="3462139" cy="138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00"/>
              </a:lnSpc>
              <a:spcBef>
                <a:spcPts val="200"/>
              </a:spcBef>
              <a:buFontTx/>
              <a:buNone/>
              <a:defRPr sz="1200" b="1" i="0">
                <a:solidFill>
                  <a:schemeClr val="accent3"/>
                </a:solidFill>
              </a:defRPr>
            </a:lvl1pPr>
            <a:lvl2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2pPr>
            <a:lvl3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3pPr>
            <a:lvl4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4pPr>
            <a:lvl5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5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n-US" sz="1600" dirty="0">
                <a:solidFill>
                  <a:srgbClr val="4C9CB2"/>
                </a:solidFill>
              </a:rPr>
              <a:t>Vaccination at Facilities APIs</a:t>
            </a:r>
            <a:endParaRPr lang="en-US" sz="1800" dirty="0">
              <a:solidFill>
                <a:srgbClr val="4C9CB2"/>
              </a:solidFill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Government and Private Hospitals can integrate these APIs with existing systems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Record vaccination data for certification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AEFI for a beneficiary</a:t>
            </a:r>
            <a:endParaRPr lang="en-US" sz="1400" b="0" dirty="0">
              <a:solidFill>
                <a:schemeClr val="tx1">
                  <a:lumMod val="65000"/>
                  <a:lumOff val="35000"/>
                </a:schemeClr>
              </a:solidFill>
              <a:ea typeface="Rajdhani"/>
              <a:cs typeface="Rajdhani"/>
              <a:sym typeface="Rajdhani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934AB3-E4A5-4DB2-BB33-46B28A94C4C5}"/>
              </a:ext>
            </a:extLst>
          </p:cNvPr>
          <p:cNvCxnSpPr>
            <a:cxnSpLocks/>
          </p:cNvCxnSpPr>
          <p:nvPr/>
        </p:nvCxnSpPr>
        <p:spPr>
          <a:xfrm>
            <a:off x="8106508" y="3374628"/>
            <a:ext cx="0" cy="1186458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3BEA87-A837-466B-ACCE-C72CEDF5213A}"/>
              </a:ext>
            </a:extLst>
          </p:cNvPr>
          <p:cNvCxnSpPr>
            <a:cxnSpLocks/>
          </p:cNvCxnSpPr>
          <p:nvPr/>
        </p:nvCxnSpPr>
        <p:spPr>
          <a:xfrm>
            <a:off x="7578000" y="3967857"/>
            <a:ext cx="528508" cy="0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D3C70B6-7BDB-4FCE-8570-E83DE8320BD2}"/>
              </a:ext>
            </a:extLst>
          </p:cNvPr>
          <p:cNvSpPr/>
          <p:nvPr/>
        </p:nvSpPr>
        <p:spPr>
          <a:xfrm>
            <a:off x="6606000" y="3481857"/>
            <a:ext cx="972000" cy="972000"/>
          </a:xfrm>
          <a:prstGeom prst="ellipse">
            <a:avLst/>
          </a:prstGeom>
          <a:solidFill>
            <a:srgbClr val="4C9CB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6000" dirty="0"/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98B0FEC9-88D8-438F-900B-15CDC117B913}"/>
              </a:ext>
            </a:extLst>
          </p:cNvPr>
          <p:cNvSpPr txBox="1">
            <a:spLocks/>
          </p:cNvSpPr>
          <p:nvPr/>
        </p:nvSpPr>
        <p:spPr>
          <a:xfrm>
            <a:off x="8298000" y="5103353"/>
            <a:ext cx="3462139" cy="12881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00"/>
              </a:lnSpc>
              <a:spcBef>
                <a:spcPts val="200"/>
              </a:spcBef>
              <a:buFontTx/>
              <a:buNone/>
              <a:defRPr sz="1200" b="1" i="0">
                <a:solidFill>
                  <a:schemeClr val="accent3"/>
                </a:solidFill>
              </a:defRPr>
            </a:lvl1pPr>
            <a:lvl2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2pPr>
            <a:lvl3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3pPr>
            <a:lvl4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4pPr>
            <a:lvl5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5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n-US" sz="1600" dirty="0">
                <a:solidFill>
                  <a:srgbClr val="8EC0CE"/>
                </a:solidFill>
              </a:rPr>
              <a:t>Certification APIs</a:t>
            </a:r>
            <a:endParaRPr lang="en-US" sz="1800" dirty="0">
              <a:solidFill>
                <a:srgbClr val="8EC0CE"/>
              </a:solidFill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Travel or office portals can gain integrate these APIs with their user-facing platforms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vaccination certificates based on a reference id / registered mobile number</a:t>
            </a:r>
            <a:endParaRPr lang="en-US" sz="1400" b="0" dirty="0">
              <a:solidFill>
                <a:schemeClr val="tx1">
                  <a:lumMod val="65000"/>
                  <a:lumOff val="35000"/>
                </a:schemeClr>
              </a:solidFill>
              <a:ea typeface="Rajdhani"/>
              <a:cs typeface="Rajdhani"/>
              <a:sym typeface="Rajdhani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08C24EC-7B7B-4A63-8BE7-051E8DE26B0F}"/>
              </a:ext>
            </a:extLst>
          </p:cNvPr>
          <p:cNvCxnSpPr>
            <a:cxnSpLocks/>
          </p:cNvCxnSpPr>
          <p:nvPr/>
        </p:nvCxnSpPr>
        <p:spPr>
          <a:xfrm>
            <a:off x="8106508" y="5160517"/>
            <a:ext cx="0" cy="1186458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3A6046-D18E-4793-A776-D9F492C1047B}"/>
              </a:ext>
            </a:extLst>
          </p:cNvPr>
          <p:cNvCxnSpPr>
            <a:cxnSpLocks/>
          </p:cNvCxnSpPr>
          <p:nvPr/>
        </p:nvCxnSpPr>
        <p:spPr>
          <a:xfrm>
            <a:off x="7578000" y="5753746"/>
            <a:ext cx="528508" cy="0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59D9DFB-3C02-43CF-B5CF-4C8F27EEA0C7}"/>
              </a:ext>
            </a:extLst>
          </p:cNvPr>
          <p:cNvSpPr/>
          <p:nvPr/>
        </p:nvSpPr>
        <p:spPr>
          <a:xfrm>
            <a:off x="6606000" y="5267746"/>
            <a:ext cx="972000" cy="972000"/>
          </a:xfrm>
          <a:prstGeom prst="ellipse">
            <a:avLst/>
          </a:prstGeom>
          <a:solidFill>
            <a:srgbClr val="8EC0C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6000" dirty="0"/>
          </a:p>
        </p:txBody>
      </p:sp>
      <p:pic>
        <p:nvPicPr>
          <p:cNvPr id="48" name="Graphic 47" descr="Monthly calendar with solid fill">
            <a:extLst>
              <a:ext uri="{FF2B5EF4-FFF2-40B4-BE49-F238E27FC236}">
                <a16:creationId xmlns:a16="http://schemas.microsoft.com/office/drawing/2014/main" id="{5CFB98AD-64C3-4FD0-9F9A-95FA2A475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7000" y="1747125"/>
            <a:ext cx="630000" cy="630000"/>
          </a:xfrm>
          <a:prstGeom prst="rect">
            <a:avLst/>
          </a:prstGeom>
        </p:spPr>
      </p:pic>
      <p:pic>
        <p:nvPicPr>
          <p:cNvPr id="49" name="Graphic 48" descr="Diploma with solid fill">
            <a:extLst>
              <a:ext uri="{FF2B5EF4-FFF2-40B4-BE49-F238E27FC236}">
                <a16:creationId xmlns:a16="http://schemas.microsoft.com/office/drawing/2014/main" id="{393C3ABD-BE65-4EAC-B112-2BE8F0ABE2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4715" y="5406460"/>
            <a:ext cx="694570" cy="694570"/>
          </a:xfrm>
          <a:prstGeom prst="rect">
            <a:avLst/>
          </a:prstGeom>
        </p:spPr>
      </p:pic>
      <p:pic>
        <p:nvPicPr>
          <p:cNvPr id="50" name="Graphic 49" descr="Needle with solid fill">
            <a:extLst>
              <a:ext uri="{FF2B5EF4-FFF2-40B4-BE49-F238E27FC236}">
                <a16:creationId xmlns:a16="http://schemas.microsoft.com/office/drawing/2014/main" id="{C5489756-61D3-476D-9E44-4F4FE548D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6787434" y="3663289"/>
            <a:ext cx="609133" cy="6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0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eaning skin for needle">
            <a:extLst>
              <a:ext uri="{FF2B5EF4-FFF2-40B4-BE49-F238E27FC236}">
                <a16:creationId xmlns:a16="http://schemas.microsoft.com/office/drawing/2014/main" id="{C5E03846-0560-4D9A-B9C5-2A56703DD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02E458-FF69-4A73-B89F-F2E4ED2940B3}"/>
              </a:ext>
            </a:extLst>
          </p:cNvPr>
          <p:cNvSpPr/>
          <p:nvPr/>
        </p:nvSpPr>
        <p:spPr>
          <a:xfrm>
            <a:off x="4739054" y="1"/>
            <a:ext cx="5547947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2000">
                <a:srgbClr val="FFFFFF">
                  <a:alpha val="93000"/>
                </a:srgbClr>
              </a:gs>
              <a:gs pos="72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AB51B0-FA2D-4102-B46F-E189EFCEE668}"/>
              </a:ext>
            </a:extLst>
          </p:cNvPr>
          <p:cNvSpPr/>
          <p:nvPr/>
        </p:nvSpPr>
        <p:spPr>
          <a:xfrm>
            <a:off x="7904286" y="4633024"/>
            <a:ext cx="4287714" cy="897860"/>
          </a:xfrm>
          <a:prstGeom prst="rect">
            <a:avLst/>
          </a:prstGeom>
          <a:solidFill>
            <a:srgbClr val="254B56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6A75E2-7B46-4508-AE70-D0E0F09570D5}"/>
              </a:ext>
            </a:extLst>
          </p:cNvPr>
          <p:cNvSpPr txBox="1"/>
          <p:nvPr/>
        </p:nvSpPr>
        <p:spPr>
          <a:xfrm>
            <a:off x="8449408" y="4789567"/>
            <a:ext cx="3362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the Citizens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424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A636D-6824-41A5-A8A3-D3FD28CD1835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Advantages for Citizens </a:t>
            </a:r>
            <a:r>
              <a:rPr lang="en-IN" sz="2400" i="1" dirty="0">
                <a:solidFill>
                  <a:srgbClr val="8EC0CE"/>
                </a:solidFill>
              </a:rPr>
              <a:t>– Agency at the core, luxury of choice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F0A2E9-A459-4F0A-B1D2-A4513E359464}"/>
              </a:ext>
            </a:extLst>
          </p:cNvPr>
          <p:cNvSpPr/>
          <p:nvPr/>
        </p:nvSpPr>
        <p:spPr>
          <a:xfrm>
            <a:off x="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611F05B-308A-452C-A4B5-1E8824308D5A}"/>
              </a:ext>
            </a:extLst>
          </p:cNvPr>
          <p:cNvSpPr/>
          <p:nvPr/>
        </p:nvSpPr>
        <p:spPr>
          <a:xfrm>
            <a:off x="406380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B7A3B8-5F7F-4778-B847-E57B75C6A308}"/>
              </a:ext>
            </a:extLst>
          </p:cNvPr>
          <p:cNvSpPr/>
          <p:nvPr/>
        </p:nvSpPr>
        <p:spPr>
          <a:xfrm>
            <a:off x="8117467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014A46-AD5E-4232-A454-FCB979390B21}"/>
              </a:ext>
            </a:extLst>
          </p:cNvPr>
          <p:cNvSpPr/>
          <p:nvPr/>
        </p:nvSpPr>
        <p:spPr>
          <a:xfrm>
            <a:off x="0" y="820836"/>
            <a:ext cx="6095998" cy="6037164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73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IN" sz="1600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C32723-99CD-4BF5-A3A3-417042163680}"/>
              </a:ext>
            </a:extLst>
          </p:cNvPr>
          <p:cNvSpPr/>
          <p:nvPr/>
        </p:nvSpPr>
        <p:spPr>
          <a:xfrm>
            <a:off x="1589767" y="1158768"/>
            <a:ext cx="2916465" cy="539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254B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 Functionalities</a:t>
            </a:r>
            <a:endParaRPr lang="en-IN" sz="2400" b="1" dirty="0">
              <a:solidFill>
                <a:srgbClr val="254B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Graphic 22" descr="Diploma with solid fill">
            <a:extLst>
              <a:ext uri="{FF2B5EF4-FFF2-40B4-BE49-F238E27FC236}">
                <a16:creationId xmlns:a16="http://schemas.microsoft.com/office/drawing/2014/main" id="{05CE904C-863F-43D6-B532-6E78F0972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490" y="5625176"/>
            <a:ext cx="630000" cy="630000"/>
          </a:xfrm>
          <a:prstGeom prst="rect">
            <a:avLst/>
          </a:prstGeom>
        </p:spPr>
      </p:pic>
      <p:pic>
        <p:nvPicPr>
          <p:cNvPr id="24" name="Graphic 23" descr="Monthly calendar with solid fill">
            <a:extLst>
              <a:ext uri="{FF2B5EF4-FFF2-40B4-BE49-F238E27FC236}">
                <a16:creationId xmlns:a16="http://schemas.microsoft.com/office/drawing/2014/main" id="{4C19B60B-E897-4A17-B3F7-35AEAFFBD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500" y="3264695"/>
            <a:ext cx="541980" cy="5419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405D39-9BC5-4A06-8DF1-F4FA8EBB903F}"/>
              </a:ext>
            </a:extLst>
          </p:cNvPr>
          <p:cNvSpPr txBox="1"/>
          <p:nvPr/>
        </p:nvSpPr>
        <p:spPr>
          <a:xfrm>
            <a:off x="1604105" y="3178793"/>
            <a:ext cx="3600000" cy="71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254B56"/>
                </a:solidFill>
                <a:cs typeface="Calibri" panose="020F0502020204030204" pitchFamily="34" charset="0"/>
              </a:rPr>
              <a:t>Track Vaccination Schedule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US" sz="1600" b="0" i="0" dirty="0">
                <a:effectLst/>
              </a:rPr>
              <a:t>Guidance on interval between two doses based on vaccine brand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2D8D4-B135-4387-86F5-4EB0454FED7F}"/>
              </a:ext>
            </a:extLst>
          </p:cNvPr>
          <p:cNvSpPr txBox="1"/>
          <p:nvPr/>
        </p:nvSpPr>
        <p:spPr>
          <a:xfrm>
            <a:off x="1604105" y="5583284"/>
            <a:ext cx="3600000" cy="71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254B56"/>
                </a:solidFill>
                <a:cs typeface="Calibri" panose="020F0502020204030204" pitchFamily="34" charset="0"/>
              </a:rPr>
              <a:t>Instant Digital Certificate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US" sz="1600" dirty="0"/>
              <a:t>I</a:t>
            </a:r>
            <a:r>
              <a:rPr lang="en-US" sz="1600" b="0" i="0" dirty="0">
                <a:effectLst/>
              </a:rPr>
              <a:t>ssued post vaccination </a:t>
            </a:r>
          </a:p>
          <a:p>
            <a:pPr>
              <a:lnSpc>
                <a:spcPct val="80000"/>
              </a:lnSpc>
            </a:pPr>
            <a:r>
              <a:rPr lang="en-US" sz="1600" b="0" i="0" dirty="0">
                <a:effectLst/>
              </a:rPr>
              <a:t>Universally authenticable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5EDCCC-E86E-47F4-AB2E-CD45831052E7}"/>
              </a:ext>
            </a:extLst>
          </p:cNvPr>
          <p:cNvSpPr txBox="1"/>
          <p:nvPr/>
        </p:nvSpPr>
        <p:spPr>
          <a:xfrm>
            <a:off x="1604105" y="2064631"/>
            <a:ext cx="3600000" cy="71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254B56"/>
                </a:solidFill>
                <a:cs typeface="Calibri" panose="020F0502020204030204" pitchFamily="34" charset="0"/>
              </a:rPr>
              <a:t>Blended Registration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US" sz="1600" b="0" i="0" dirty="0">
                <a:effectLst/>
              </a:rPr>
              <a:t>Digital &amp; Offline Walk-ins</a:t>
            </a:r>
          </a:p>
          <a:p>
            <a:pPr>
              <a:lnSpc>
                <a:spcPct val="80000"/>
              </a:lnSpc>
            </a:pPr>
            <a:r>
              <a:rPr lang="en-US" sz="1600" b="0" i="0" dirty="0">
                <a:effectLst/>
              </a:rPr>
              <a:t>Mobile # | Choose from 9 Photo IDs</a:t>
            </a:r>
          </a:p>
        </p:txBody>
      </p:sp>
      <p:pic>
        <p:nvPicPr>
          <p:cNvPr id="31" name="Graphic 30" descr="Ui Ux with solid fill">
            <a:extLst>
              <a:ext uri="{FF2B5EF4-FFF2-40B4-BE49-F238E27FC236}">
                <a16:creationId xmlns:a16="http://schemas.microsoft.com/office/drawing/2014/main" id="{38068C97-4403-4BE1-BB7C-6757BF6B4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490" y="2106523"/>
            <a:ext cx="630000" cy="63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0C9B8E8-90A0-4B44-A109-BB3265CEE98A}"/>
              </a:ext>
            </a:extLst>
          </p:cNvPr>
          <p:cNvSpPr txBox="1"/>
          <p:nvPr/>
        </p:nvSpPr>
        <p:spPr>
          <a:xfrm>
            <a:off x="1604105" y="4420968"/>
            <a:ext cx="3600000" cy="71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254B56"/>
                </a:solidFill>
                <a:cs typeface="Calibri" panose="020F0502020204030204" pitchFamily="34" charset="0"/>
              </a:rPr>
              <a:t>Convenience in Slot Booking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GB" sz="1600" b="0" i="0" dirty="0">
                <a:effectLst/>
              </a:rPr>
              <a:t>Choose vaccination slot based on convenient time and location</a:t>
            </a:r>
          </a:p>
        </p:txBody>
      </p:sp>
      <p:pic>
        <p:nvPicPr>
          <p:cNvPr id="33" name="Graphic 32" descr="Map with pin with solid fill">
            <a:extLst>
              <a:ext uri="{FF2B5EF4-FFF2-40B4-BE49-F238E27FC236}">
                <a16:creationId xmlns:a16="http://schemas.microsoft.com/office/drawing/2014/main" id="{1DC3F446-CE6F-41BB-9EBB-B631172A6E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3490" y="4462860"/>
            <a:ext cx="630000" cy="630000"/>
          </a:xfrm>
          <a:prstGeom prst="rect">
            <a:avLst/>
          </a:prstGeom>
        </p:spPr>
      </p:pic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E1AEB80F-793F-4EBB-A439-885ADFE37971}"/>
              </a:ext>
            </a:extLst>
          </p:cNvPr>
          <p:cNvSpPr txBox="1">
            <a:spLocks/>
          </p:cNvSpPr>
          <p:nvPr/>
        </p:nvSpPr>
        <p:spPr>
          <a:xfrm>
            <a:off x="8298000" y="1449102"/>
            <a:ext cx="3462139" cy="138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00"/>
              </a:lnSpc>
              <a:spcBef>
                <a:spcPts val="200"/>
              </a:spcBef>
              <a:buFontTx/>
              <a:buNone/>
              <a:defRPr sz="1200" b="1" i="0">
                <a:solidFill>
                  <a:schemeClr val="accent3"/>
                </a:solidFill>
              </a:defRPr>
            </a:lvl1pPr>
            <a:lvl2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2pPr>
            <a:lvl3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3pPr>
            <a:lvl4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4pPr>
            <a:lvl5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5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n-US" sz="1600" dirty="0">
                <a:solidFill>
                  <a:srgbClr val="254B56"/>
                </a:solidFill>
              </a:rPr>
              <a:t>Modes of Registration</a:t>
            </a:r>
            <a:endParaRPr lang="en-US" sz="1800" dirty="0">
              <a:solidFill>
                <a:srgbClr val="254B56"/>
              </a:solidFill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Offline on-site registration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Online registrations through portal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Assisted registration through </a:t>
            </a:r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support centres and call-centres</a:t>
            </a:r>
            <a:endParaRPr lang="en-GB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F9B840-9971-4F0C-A98E-80621A89111D}"/>
              </a:ext>
            </a:extLst>
          </p:cNvPr>
          <p:cNvCxnSpPr>
            <a:cxnSpLocks/>
          </p:cNvCxnSpPr>
          <p:nvPr/>
        </p:nvCxnSpPr>
        <p:spPr>
          <a:xfrm>
            <a:off x="8106508" y="1550818"/>
            <a:ext cx="0" cy="1186458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20DFD5-BBF6-425C-920E-DF7A3CE31F72}"/>
              </a:ext>
            </a:extLst>
          </p:cNvPr>
          <p:cNvCxnSpPr>
            <a:cxnSpLocks/>
          </p:cNvCxnSpPr>
          <p:nvPr/>
        </p:nvCxnSpPr>
        <p:spPr>
          <a:xfrm>
            <a:off x="7578000" y="2144047"/>
            <a:ext cx="528508" cy="0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54B7F64-C91F-41BA-BB03-62760D33DF42}"/>
              </a:ext>
            </a:extLst>
          </p:cNvPr>
          <p:cNvSpPr/>
          <p:nvPr/>
        </p:nvSpPr>
        <p:spPr>
          <a:xfrm>
            <a:off x="6606000" y="1658047"/>
            <a:ext cx="972000" cy="972000"/>
          </a:xfrm>
          <a:prstGeom prst="ellipse">
            <a:avLst/>
          </a:prstGeom>
          <a:solidFill>
            <a:srgbClr val="254B5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6000" dirty="0"/>
          </a:p>
        </p:txBody>
      </p:sp>
      <p:pic>
        <p:nvPicPr>
          <p:cNvPr id="39" name="Graphic 38" descr="Walk with solid fill">
            <a:extLst>
              <a:ext uri="{FF2B5EF4-FFF2-40B4-BE49-F238E27FC236}">
                <a16:creationId xmlns:a16="http://schemas.microsoft.com/office/drawing/2014/main" id="{6E19CBBD-2BBC-4C95-96E1-25AB65B0D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81116" y="1841836"/>
            <a:ext cx="612000" cy="612000"/>
          </a:xfrm>
          <a:prstGeom prst="rect">
            <a:avLst/>
          </a:prstGeom>
        </p:spPr>
      </p:pic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AC192C32-E584-4363-88D4-A5C34DEB3D4E}"/>
              </a:ext>
            </a:extLst>
          </p:cNvPr>
          <p:cNvSpPr txBox="1">
            <a:spLocks/>
          </p:cNvSpPr>
          <p:nvPr/>
        </p:nvSpPr>
        <p:spPr>
          <a:xfrm>
            <a:off x="8298000" y="3344126"/>
            <a:ext cx="3462139" cy="138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00"/>
              </a:lnSpc>
              <a:spcBef>
                <a:spcPts val="200"/>
              </a:spcBef>
              <a:buFontTx/>
              <a:buNone/>
              <a:defRPr sz="1200" b="1" i="0">
                <a:solidFill>
                  <a:schemeClr val="accent3"/>
                </a:solidFill>
              </a:defRPr>
            </a:lvl1pPr>
            <a:lvl2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2pPr>
            <a:lvl3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3pPr>
            <a:lvl4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4pPr>
            <a:lvl5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5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n-US" sz="1600" dirty="0">
                <a:solidFill>
                  <a:srgbClr val="4C9CB2"/>
                </a:solidFill>
              </a:rPr>
              <a:t>Simplified Access</a:t>
            </a:r>
            <a:endParaRPr lang="en-US" sz="1800" dirty="0">
              <a:solidFill>
                <a:srgbClr val="4C9CB2"/>
              </a:solidFill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vaccination centre using maps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Sign-up with mobile number and verify with a four-digit OTP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Multilingual – Power of vernacular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B646C1-BADF-4240-BD39-49EEFF49ED2A}"/>
              </a:ext>
            </a:extLst>
          </p:cNvPr>
          <p:cNvCxnSpPr>
            <a:cxnSpLocks/>
          </p:cNvCxnSpPr>
          <p:nvPr/>
        </p:nvCxnSpPr>
        <p:spPr>
          <a:xfrm>
            <a:off x="8106508" y="3445842"/>
            <a:ext cx="0" cy="1186458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A7B10D-A6DA-4F9C-BA73-98B6F1B77B79}"/>
              </a:ext>
            </a:extLst>
          </p:cNvPr>
          <p:cNvCxnSpPr>
            <a:cxnSpLocks/>
          </p:cNvCxnSpPr>
          <p:nvPr/>
        </p:nvCxnSpPr>
        <p:spPr>
          <a:xfrm>
            <a:off x="7578000" y="4039071"/>
            <a:ext cx="528508" cy="0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B623999-3D85-4E6F-9BC1-C56DC8FE0396}"/>
              </a:ext>
            </a:extLst>
          </p:cNvPr>
          <p:cNvSpPr/>
          <p:nvPr/>
        </p:nvSpPr>
        <p:spPr>
          <a:xfrm>
            <a:off x="6606000" y="3553071"/>
            <a:ext cx="972000" cy="972000"/>
          </a:xfrm>
          <a:prstGeom prst="ellipse">
            <a:avLst/>
          </a:prstGeom>
          <a:solidFill>
            <a:srgbClr val="4C9CB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6000" dirty="0"/>
          </a:p>
        </p:txBody>
      </p:sp>
      <p:sp>
        <p:nvSpPr>
          <p:cNvPr id="45" name="Text Placeholder 30">
            <a:extLst>
              <a:ext uri="{FF2B5EF4-FFF2-40B4-BE49-F238E27FC236}">
                <a16:creationId xmlns:a16="http://schemas.microsoft.com/office/drawing/2014/main" id="{FA535C97-C425-4621-BF8B-1E6C406D0297}"/>
              </a:ext>
            </a:extLst>
          </p:cNvPr>
          <p:cNvSpPr txBox="1">
            <a:spLocks/>
          </p:cNvSpPr>
          <p:nvPr/>
        </p:nvSpPr>
        <p:spPr>
          <a:xfrm>
            <a:off x="8298000" y="5130015"/>
            <a:ext cx="3462139" cy="138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00"/>
              </a:lnSpc>
              <a:spcBef>
                <a:spcPts val="200"/>
              </a:spcBef>
              <a:buFontTx/>
              <a:buNone/>
              <a:defRPr sz="1200" b="1" i="0">
                <a:solidFill>
                  <a:schemeClr val="accent3"/>
                </a:solidFill>
              </a:defRPr>
            </a:lvl1pPr>
            <a:lvl2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2pPr>
            <a:lvl3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3pPr>
            <a:lvl4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4pPr>
            <a:lvl5pPr marL="91440" indent="-91440">
              <a:lnSpc>
                <a:spcPts val="1200"/>
              </a:lnSpc>
              <a:spcBef>
                <a:spcPts val="200"/>
              </a:spcBef>
              <a:buFont typeface="Arial"/>
              <a:buChar char="•"/>
              <a:defRPr sz="1000"/>
            </a:lvl5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n-US" sz="1600" dirty="0">
                <a:solidFill>
                  <a:srgbClr val="8EC0CE"/>
                </a:solidFill>
              </a:rPr>
              <a:t>Minimal Data Inputs</a:t>
            </a:r>
            <a:endParaRPr lang="en-US" sz="1800" dirty="0">
              <a:solidFill>
                <a:srgbClr val="8EC0CE"/>
              </a:solidFill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Non-sensitive data </a:t>
            </a:r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Required - Name, age &amp; gender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photo identification options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Monosyllabic / single-word prompts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C85652-2971-457F-8CA1-D98A57DD1F16}"/>
              </a:ext>
            </a:extLst>
          </p:cNvPr>
          <p:cNvCxnSpPr>
            <a:cxnSpLocks/>
          </p:cNvCxnSpPr>
          <p:nvPr/>
        </p:nvCxnSpPr>
        <p:spPr>
          <a:xfrm>
            <a:off x="8106508" y="5231731"/>
            <a:ext cx="0" cy="1186458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3BD645-A14C-438C-8DFA-6B938C8B3672}"/>
              </a:ext>
            </a:extLst>
          </p:cNvPr>
          <p:cNvCxnSpPr>
            <a:cxnSpLocks/>
          </p:cNvCxnSpPr>
          <p:nvPr/>
        </p:nvCxnSpPr>
        <p:spPr>
          <a:xfrm>
            <a:off x="7578000" y="5824960"/>
            <a:ext cx="528508" cy="0"/>
          </a:xfrm>
          <a:prstGeom prst="line">
            <a:avLst/>
          </a:prstGeom>
          <a:ln w="19050" cap="rnd">
            <a:solidFill>
              <a:srgbClr val="959DA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48B95DE-C139-4FD8-ABBB-9F89FC25AA95}"/>
              </a:ext>
            </a:extLst>
          </p:cNvPr>
          <p:cNvSpPr/>
          <p:nvPr/>
        </p:nvSpPr>
        <p:spPr>
          <a:xfrm>
            <a:off x="6606000" y="5338960"/>
            <a:ext cx="972000" cy="972000"/>
          </a:xfrm>
          <a:prstGeom prst="ellipse">
            <a:avLst/>
          </a:prstGeom>
          <a:solidFill>
            <a:srgbClr val="8EC0C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6000" dirty="0"/>
          </a:p>
        </p:txBody>
      </p:sp>
      <p:pic>
        <p:nvPicPr>
          <p:cNvPr id="49" name="Graphic 48" descr="Touch Screen with solid fill">
            <a:extLst>
              <a:ext uri="{FF2B5EF4-FFF2-40B4-BE49-F238E27FC236}">
                <a16:creationId xmlns:a16="http://schemas.microsoft.com/office/drawing/2014/main" id="{B58293F8-53E7-4481-9B62-70300AD1FE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6000" y="3733071"/>
            <a:ext cx="612001" cy="612000"/>
          </a:xfrm>
          <a:prstGeom prst="rect">
            <a:avLst/>
          </a:prstGeom>
        </p:spPr>
      </p:pic>
      <p:pic>
        <p:nvPicPr>
          <p:cNvPr id="50" name="Graphic 49" descr="Employee badge with solid fill">
            <a:extLst>
              <a:ext uri="{FF2B5EF4-FFF2-40B4-BE49-F238E27FC236}">
                <a16:creationId xmlns:a16="http://schemas.microsoft.com/office/drawing/2014/main" id="{A8E5F3F5-EBA2-4FAD-A385-4503D746A1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81116" y="5518959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B41017-5C87-4AD7-9A81-6C673BD83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44" y="2000507"/>
            <a:ext cx="1972676" cy="3347411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93A66F-CC95-4162-A9B5-BAAB3C736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338" y="2000507"/>
            <a:ext cx="1950201" cy="334741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6ACB59C-675B-4C50-B9DC-E8692A35B6DF}"/>
              </a:ext>
            </a:extLst>
          </p:cNvPr>
          <p:cNvSpPr/>
          <p:nvPr/>
        </p:nvSpPr>
        <p:spPr>
          <a:xfrm>
            <a:off x="0" y="1"/>
            <a:ext cx="12192000" cy="820836"/>
          </a:xfrm>
          <a:prstGeom prst="rect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4D9095D-4FF5-4CA1-9EB6-30EF967BA5CD}"/>
              </a:ext>
            </a:extLst>
          </p:cNvPr>
          <p:cNvSpPr/>
          <p:nvPr/>
        </p:nvSpPr>
        <p:spPr>
          <a:xfrm>
            <a:off x="-316611" y="239851"/>
            <a:ext cx="152313" cy="5809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A636D-6824-41A5-A8A3-D3FD28CD1835}"/>
              </a:ext>
            </a:extLst>
          </p:cNvPr>
          <p:cNvSpPr/>
          <p:nvPr/>
        </p:nvSpPr>
        <p:spPr>
          <a:xfrm>
            <a:off x="-1027259" y="821731"/>
            <a:ext cx="862961" cy="335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9CC3DF-8CF2-44E8-821E-A3B0D672A53D}"/>
              </a:ext>
            </a:extLst>
          </p:cNvPr>
          <p:cNvSpPr txBox="1"/>
          <p:nvPr/>
        </p:nvSpPr>
        <p:spPr>
          <a:xfrm>
            <a:off x="431862" y="239851"/>
            <a:ext cx="113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Easy Registration </a:t>
            </a:r>
            <a:r>
              <a:rPr lang="en-IN" sz="2400" i="1" dirty="0">
                <a:solidFill>
                  <a:srgbClr val="8EC0CE"/>
                </a:solidFill>
              </a:rPr>
              <a:t>– Option of 9 photo IDs and 12 languages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F0A2E9-A459-4F0A-B1D2-A4513E359464}"/>
              </a:ext>
            </a:extLst>
          </p:cNvPr>
          <p:cNvSpPr/>
          <p:nvPr/>
        </p:nvSpPr>
        <p:spPr>
          <a:xfrm>
            <a:off x="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611F05B-308A-452C-A4B5-1E8824308D5A}"/>
              </a:ext>
            </a:extLst>
          </p:cNvPr>
          <p:cNvSpPr/>
          <p:nvPr/>
        </p:nvSpPr>
        <p:spPr>
          <a:xfrm>
            <a:off x="4063800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B7A3B8-5F7F-4778-B847-E57B75C6A308}"/>
              </a:ext>
            </a:extLst>
          </p:cNvPr>
          <p:cNvSpPr/>
          <p:nvPr/>
        </p:nvSpPr>
        <p:spPr>
          <a:xfrm>
            <a:off x="8117467" y="7167476"/>
            <a:ext cx="4064400" cy="18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9BB9352D-134F-4A44-9986-C5FF87155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34" y="1636482"/>
            <a:ext cx="2183009" cy="4380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A0C4441F-8D31-45BC-9BF0-17D43E15E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057" y="1636482"/>
            <a:ext cx="2183009" cy="4380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65A7D5-EFA9-4997-BB9F-BC351C708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25" y="2000507"/>
            <a:ext cx="1918306" cy="3246626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E851D955-FF69-418B-A242-33B3EEC87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96" y="1636482"/>
            <a:ext cx="2183009" cy="4380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6329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26171</TotalTime>
  <Words>1352</Words>
  <Application>Microsoft Macintosh PowerPoint</Application>
  <PresentationFormat>Widescreen</PresentationFormat>
  <Paragraphs>234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Abadi</vt:lpstr>
      <vt:lpstr>Arial</vt:lpstr>
      <vt:lpstr>Arial Narrow</vt:lpstr>
      <vt:lpstr>Calibri</vt:lpstr>
      <vt:lpstr>Calibri Light</vt:lpstr>
      <vt:lpstr>Gill Sans MT</vt:lpstr>
      <vt:lpstr>Mangal</vt:lpstr>
      <vt:lpstr>Noto Sans</vt:lpstr>
      <vt:lpstr>Rajdhani</vt:lpstr>
      <vt:lpstr>Roboto</vt:lpstr>
      <vt:lpstr>Times New Roman</vt:lpstr>
      <vt:lpstr>Wingdings</vt:lpstr>
      <vt:lpstr>Office Theme</vt:lpstr>
      <vt:lpstr>PowerPoint Presentation</vt:lpstr>
      <vt:lpstr> India – A Perspective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National COVID-19 Vaccination Milestones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Aviral Gupta</dc:creator>
  <cp:lastModifiedBy>Microsoft Office User</cp:lastModifiedBy>
  <cp:revision>424</cp:revision>
  <dcterms:created xsi:type="dcterms:W3CDTF">2021-03-15T08:37:58Z</dcterms:created>
  <dcterms:modified xsi:type="dcterms:W3CDTF">2021-07-08T09:03:11Z</dcterms:modified>
</cp:coreProperties>
</file>